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118"/>
  </p:notesMasterIdLst>
  <p:handoutMasterIdLst>
    <p:handoutMasterId r:id="rId119"/>
  </p:handoutMasterIdLst>
  <p:sldIdLst>
    <p:sldId id="477" r:id="rId6"/>
    <p:sldId id="725" r:id="rId7"/>
    <p:sldId id="594" r:id="rId8"/>
    <p:sldId id="486" r:id="rId9"/>
    <p:sldId id="588" r:id="rId10"/>
    <p:sldId id="488" r:id="rId11"/>
    <p:sldId id="489" r:id="rId12"/>
    <p:sldId id="490" r:id="rId13"/>
    <p:sldId id="591" r:id="rId14"/>
    <p:sldId id="374" r:id="rId15"/>
    <p:sldId id="376" r:id="rId16"/>
    <p:sldId id="592" r:id="rId17"/>
    <p:sldId id="593" r:id="rId18"/>
    <p:sldId id="590" r:id="rId19"/>
    <p:sldId id="491" r:id="rId20"/>
    <p:sldId id="520" r:id="rId21"/>
    <p:sldId id="492" r:id="rId22"/>
    <p:sldId id="493" r:id="rId23"/>
    <p:sldId id="494" r:id="rId24"/>
    <p:sldId id="495" r:id="rId25"/>
    <p:sldId id="496" r:id="rId26"/>
    <p:sldId id="497" r:id="rId27"/>
    <p:sldId id="498" r:id="rId28"/>
    <p:sldId id="499" r:id="rId29"/>
    <p:sldId id="500" r:id="rId30"/>
    <p:sldId id="501" r:id="rId31"/>
    <p:sldId id="502" r:id="rId32"/>
    <p:sldId id="503" r:id="rId33"/>
    <p:sldId id="504" r:id="rId34"/>
    <p:sldId id="505" r:id="rId35"/>
    <p:sldId id="506" r:id="rId36"/>
    <p:sldId id="507" r:id="rId37"/>
    <p:sldId id="508" r:id="rId38"/>
    <p:sldId id="509" r:id="rId39"/>
    <p:sldId id="510" r:id="rId40"/>
    <p:sldId id="511" r:id="rId41"/>
    <p:sldId id="512" r:id="rId42"/>
    <p:sldId id="513" r:id="rId43"/>
    <p:sldId id="514" r:id="rId44"/>
    <p:sldId id="515" r:id="rId45"/>
    <p:sldId id="516" r:id="rId46"/>
    <p:sldId id="517" r:id="rId47"/>
    <p:sldId id="518" r:id="rId48"/>
    <p:sldId id="519" r:id="rId49"/>
    <p:sldId id="521" r:id="rId50"/>
    <p:sldId id="522" r:id="rId51"/>
    <p:sldId id="523" r:id="rId52"/>
    <p:sldId id="524" r:id="rId53"/>
    <p:sldId id="525" r:id="rId54"/>
    <p:sldId id="529" r:id="rId55"/>
    <p:sldId id="530" r:id="rId56"/>
    <p:sldId id="531" r:id="rId57"/>
    <p:sldId id="532" r:id="rId58"/>
    <p:sldId id="533" r:id="rId59"/>
    <p:sldId id="535" r:id="rId60"/>
    <p:sldId id="536" r:id="rId61"/>
    <p:sldId id="534" r:id="rId62"/>
    <p:sldId id="537" r:id="rId63"/>
    <p:sldId id="545" r:id="rId64"/>
    <p:sldId id="526" r:id="rId65"/>
    <p:sldId id="539" r:id="rId66"/>
    <p:sldId id="527" r:id="rId67"/>
    <p:sldId id="528" r:id="rId68"/>
    <p:sldId id="538" r:id="rId69"/>
    <p:sldId id="540" r:id="rId70"/>
    <p:sldId id="541" r:id="rId71"/>
    <p:sldId id="542" r:id="rId72"/>
    <p:sldId id="543" r:id="rId73"/>
    <p:sldId id="544" r:id="rId74"/>
    <p:sldId id="546" r:id="rId75"/>
    <p:sldId id="547" r:id="rId76"/>
    <p:sldId id="548" r:id="rId77"/>
    <p:sldId id="549" r:id="rId78"/>
    <p:sldId id="550" r:id="rId79"/>
    <p:sldId id="551" r:id="rId80"/>
    <p:sldId id="552" r:id="rId81"/>
    <p:sldId id="553" r:id="rId82"/>
    <p:sldId id="554" r:id="rId83"/>
    <p:sldId id="556" r:id="rId84"/>
    <p:sldId id="555" r:id="rId85"/>
    <p:sldId id="557" r:id="rId86"/>
    <p:sldId id="559" r:id="rId87"/>
    <p:sldId id="560" r:id="rId88"/>
    <p:sldId id="561" r:id="rId89"/>
    <p:sldId id="562" r:id="rId90"/>
    <p:sldId id="563" r:id="rId91"/>
    <p:sldId id="564" r:id="rId92"/>
    <p:sldId id="565" r:id="rId93"/>
    <p:sldId id="566" r:id="rId94"/>
    <p:sldId id="568" r:id="rId95"/>
    <p:sldId id="567" r:id="rId96"/>
    <p:sldId id="569" r:id="rId97"/>
    <p:sldId id="570" r:id="rId98"/>
    <p:sldId id="571" r:id="rId99"/>
    <p:sldId id="572" r:id="rId100"/>
    <p:sldId id="573" r:id="rId101"/>
    <p:sldId id="574" r:id="rId102"/>
    <p:sldId id="575" r:id="rId103"/>
    <p:sldId id="576" r:id="rId104"/>
    <p:sldId id="577" r:id="rId105"/>
    <p:sldId id="585" r:id="rId106"/>
    <p:sldId id="586" r:id="rId107"/>
    <p:sldId id="587" r:id="rId108"/>
    <p:sldId id="580" r:id="rId109"/>
    <p:sldId id="558" r:id="rId110"/>
    <p:sldId id="578" r:id="rId111"/>
    <p:sldId id="579" r:id="rId112"/>
    <p:sldId id="581" r:id="rId113"/>
    <p:sldId id="582" r:id="rId114"/>
    <p:sldId id="583" r:id="rId115"/>
    <p:sldId id="584" r:id="rId116"/>
    <p:sldId id="487" r:id="rId11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477"/>
            <p14:sldId id="725"/>
            <p14:sldId id="594"/>
            <p14:sldId id="486"/>
            <p14:sldId id="588"/>
            <p14:sldId id="488"/>
            <p14:sldId id="489"/>
            <p14:sldId id="490"/>
            <p14:sldId id="591"/>
            <p14:sldId id="374"/>
            <p14:sldId id="376"/>
            <p14:sldId id="592"/>
            <p14:sldId id="593"/>
            <p14:sldId id="590"/>
            <p14:sldId id="491"/>
            <p14:sldId id="520"/>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1"/>
            <p14:sldId id="522"/>
            <p14:sldId id="523"/>
            <p14:sldId id="524"/>
            <p14:sldId id="525"/>
            <p14:sldId id="529"/>
            <p14:sldId id="530"/>
            <p14:sldId id="531"/>
            <p14:sldId id="532"/>
            <p14:sldId id="533"/>
            <p14:sldId id="535"/>
            <p14:sldId id="536"/>
            <p14:sldId id="534"/>
            <p14:sldId id="537"/>
            <p14:sldId id="545"/>
            <p14:sldId id="526"/>
            <p14:sldId id="539"/>
            <p14:sldId id="527"/>
            <p14:sldId id="528"/>
            <p14:sldId id="538"/>
            <p14:sldId id="540"/>
            <p14:sldId id="541"/>
            <p14:sldId id="542"/>
            <p14:sldId id="543"/>
            <p14:sldId id="544"/>
            <p14:sldId id="546"/>
            <p14:sldId id="547"/>
            <p14:sldId id="548"/>
            <p14:sldId id="549"/>
            <p14:sldId id="550"/>
            <p14:sldId id="551"/>
            <p14:sldId id="552"/>
            <p14:sldId id="553"/>
            <p14:sldId id="554"/>
            <p14:sldId id="556"/>
            <p14:sldId id="555"/>
            <p14:sldId id="557"/>
            <p14:sldId id="559"/>
            <p14:sldId id="560"/>
            <p14:sldId id="561"/>
            <p14:sldId id="562"/>
            <p14:sldId id="563"/>
            <p14:sldId id="564"/>
            <p14:sldId id="565"/>
            <p14:sldId id="566"/>
            <p14:sldId id="568"/>
            <p14:sldId id="567"/>
            <p14:sldId id="569"/>
            <p14:sldId id="570"/>
            <p14:sldId id="571"/>
            <p14:sldId id="572"/>
            <p14:sldId id="573"/>
            <p14:sldId id="574"/>
            <p14:sldId id="575"/>
            <p14:sldId id="576"/>
            <p14:sldId id="577"/>
            <p14:sldId id="585"/>
            <p14:sldId id="586"/>
            <p14:sldId id="587"/>
            <p14:sldId id="580"/>
            <p14:sldId id="558"/>
            <p14:sldId id="578"/>
            <p14:sldId id="579"/>
            <p14:sldId id="581"/>
            <p14:sldId id="582"/>
            <p14:sldId id="583"/>
            <p14:sldId id="584"/>
            <p14:sldId id="487"/>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8200"/>
    <a:srgbClr val="00AEEF"/>
    <a:srgbClr val="FBFBFB"/>
    <a:srgbClr val="000000"/>
    <a:srgbClr val="929292"/>
    <a:srgbClr val="4D4D4D"/>
    <a:srgbClr val="F28500"/>
    <a:srgbClr val="83B80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3" autoAdjust="0"/>
    <p:restoredTop sz="94055" autoAdjust="0"/>
  </p:normalViewPr>
  <p:slideViewPr>
    <p:cSldViewPr snapToGrid="0">
      <p:cViewPr varScale="1">
        <p:scale>
          <a:sx n="81" d="100"/>
          <a:sy n="81" d="100"/>
        </p:scale>
        <p:origin x="426" y="90"/>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2/15/2021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2/15/2021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816817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4912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30550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86956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22350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83578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30550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2625"/>
            <a:ext cx="6099175" cy="3432175"/>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2/15/2021 1:25 PM</a:t>
            </a:fld>
            <a:endParaRPr lang="en-US" dirty="0">
              <a:solidFill>
                <a:prstClr val="black"/>
              </a:solidFill>
            </a:endParaRPr>
          </a:p>
        </p:txBody>
      </p:sp>
      <p:sp>
        <p:nvSpPr>
          <p:cNvPr id="6" name="Footer Placeholder 5"/>
          <p:cNvSpPr>
            <a:spLocks noGrp="1"/>
          </p:cNvSpPr>
          <p:nvPr>
            <p:ph type="ftr" sz="quarter" idx="12"/>
          </p:nvPr>
        </p:nvSpPr>
        <p:spPr>
          <a:xfrm>
            <a:off x="2" y="8685215"/>
            <a:ext cx="6172201" cy="457200"/>
          </a:xfrm>
        </p:spPr>
        <p:txBody>
          <a:bodyPr/>
          <a:lstStyle/>
          <a:p>
            <a:r>
              <a:rPr lang="en-US" dirty="0">
                <a:solidFill>
                  <a:srgbClr val="000000"/>
                </a:solidFill>
              </a:rPr>
              <a:t>© 2007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a:p>
            <a:endParaRPr lang="en-US" dirty="0">
              <a:solidFill>
                <a:prstClr val="black"/>
              </a:solidFill>
            </a:endParaRPr>
          </a:p>
        </p:txBody>
      </p:sp>
      <p:sp>
        <p:nvSpPr>
          <p:cNvPr id="7" name="Slide Number Placeholder 6"/>
          <p:cNvSpPr>
            <a:spLocks noGrp="1"/>
          </p:cNvSpPr>
          <p:nvPr>
            <p:ph type="sldNum" sz="quarter" idx="13"/>
          </p:nvPr>
        </p:nvSpPr>
        <p:spPr>
          <a:xfrm>
            <a:off x="6172201" y="8685215"/>
            <a:ext cx="684213" cy="457200"/>
          </a:xfrm>
        </p:spPr>
        <p:txBody>
          <a:bodyPr/>
          <a:lstStyle/>
          <a:p>
            <a:fld id="{EC87E0CF-87F6-4B58-B8B8-DCAB2DAAF3C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91470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2625"/>
            <a:ext cx="6099175" cy="3432175"/>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2/15/2021 1:25 PM</a:t>
            </a:fld>
            <a:endParaRPr lang="en-US" dirty="0">
              <a:solidFill>
                <a:prstClr val="black"/>
              </a:solidFill>
            </a:endParaRPr>
          </a:p>
        </p:txBody>
      </p:sp>
      <p:sp>
        <p:nvSpPr>
          <p:cNvPr id="6" name="Footer Placeholder 5"/>
          <p:cNvSpPr>
            <a:spLocks noGrp="1"/>
          </p:cNvSpPr>
          <p:nvPr>
            <p:ph type="ftr" sz="quarter" idx="12"/>
          </p:nvPr>
        </p:nvSpPr>
        <p:spPr>
          <a:xfrm>
            <a:off x="2" y="8685215"/>
            <a:ext cx="6172201" cy="457200"/>
          </a:xfrm>
        </p:spPr>
        <p:txBody>
          <a:bodyPr/>
          <a:lstStyle/>
          <a:p>
            <a:r>
              <a:rPr lang="en-US" dirty="0">
                <a:solidFill>
                  <a:srgbClr val="000000"/>
                </a:solidFill>
              </a:rPr>
              <a:t>© 2007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a:p>
            <a:endParaRPr lang="en-US" dirty="0">
              <a:solidFill>
                <a:prstClr val="black"/>
              </a:solidFill>
            </a:endParaRPr>
          </a:p>
        </p:txBody>
      </p:sp>
      <p:sp>
        <p:nvSpPr>
          <p:cNvPr id="7" name="Slide Number Placeholder 6"/>
          <p:cNvSpPr>
            <a:spLocks noGrp="1"/>
          </p:cNvSpPr>
          <p:nvPr>
            <p:ph type="sldNum" sz="quarter" idx="13"/>
          </p:nvPr>
        </p:nvSpPr>
        <p:spPr>
          <a:xfrm>
            <a:off x="6172201" y="8685215"/>
            <a:ext cx="684213" cy="457200"/>
          </a:xfrm>
        </p:spPr>
        <p:txBody>
          <a:bodyPr/>
          <a:lstStyle/>
          <a:p>
            <a:fld id="{EC87E0CF-87F6-4B58-B8B8-DCAB2DAAF3C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941227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94235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3.gif"/></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39103" y="8744908"/>
            <a:ext cx="1143426" cy="344965"/>
          </a:xfrm>
          <a:prstGeom prst="rect">
            <a:avLst/>
          </a:prstGeom>
        </p:spPr>
      </p:pic>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5956" y="8541708"/>
            <a:ext cx="1143426" cy="344965"/>
          </a:xfrm>
          <a:prstGeom prst="rect">
            <a:avLst/>
          </a:prstGeom>
        </p:spPr>
      </p:pic>
      <p:pic>
        <p:nvPicPr>
          <p:cNvPr id="6" name="Picture 5"/>
          <p:cNvPicPr/>
          <p:nvPr userDrawn="1"/>
        </p:nvPicPr>
        <p:blipFill>
          <a:blip r:embed="rId3" cstate="print">
            <a:extLst>
              <a:ext uri="{28A0092B-C50C-407E-A947-70E740481C1C}">
                <a14:useLocalDpi xmlns:a14="http://schemas.microsoft.com/office/drawing/2010/main" val="0"/>
              </a:ext>
            </a:extLst>
          </a:blip>
          <a:stretch>
            <a:fillRect/>
          </a:stretch>
        </p:blipFill>
        <p:spPr>
          <a:xfrm>
            <a:off x="-1" y="1524001"/>
            <a:ext cx="12212819" cy="5389756"/>
          </a:xfrm>
          <a:prstGeom prst="rect">
            <a:avLst/>
          </a:prstGeom>
        </p:spPr>
      </p:pic>
      <p:sp>
        <p:nvSpPr>
          <p:cNvPr id="13" name="Content Placeholder 4"/>
          <p:cNvSpPr>
            <a:spLocks noGrp="1"/>
          </p:cNvSpPr>
          <p:nvPr>
            <p:ph sz="quarter" idx="13" hasCustomPrompt="1"/>
          </p:nvPr>
        </p:nvSpPr>
        <p:spPr>
          <a:xfrm>
            <a:off x="485571" y="1338147"/>
            <a:ext cx="11093809" cy="1512795"/>
          </a:xfrm>
          <a:prstGeom prst="rect">
            <a:avLst/>
          </a:prstGeom>
        </p:spPr>
        <p:txBody>
          <a:bodyPr>
            <a:normAutofit/>
          </a:bodyPr>
          <a:lstStyle>
            <a:lvl1pPr marL="0" indent="0" algn="l">
              <a:lnSpc>
                <a:spcPct val="90000"/>
              </a:lnSpc>
              <a:buNone/>
              <a:defRPr sz="5331" baseline="0">
                <a:solidFill>
                  <a:srgbClr val="252525"/>
                </a:soli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GB" dirty="0"/>
              <a:t>Session Title</a:t>
            </a:r>
          </a:p>
        </p:txBody>
      </p:sp>
      <p:sp>
        <p:nvSpPr>
          <p:cNvPr id="14" name="Content Placeholder 4"/>
          <p:cNvSpPr>
            <a:spLocks noGrp="1"/>
          </p:cNvSpPr>
          <p:nvPr>
            <p:ph sz="quarter" idx="14" hasCustomPrompt="1"/>
          </p:nvPr>
        </p:nvSpPr>
        <p:spPr>
          <a:xfrm>
            <a:off x="941417" y="4735467"/>
            <a:ext cx="10494281" cy="348376"/>
          </a:xfrm>
          <a:prstGeom prst="rect">
            <a:avLst/>
          </a:prstGeom>
        </p:spPr>
        <p:txBody>
          <a:bodyPr>
            <a:noAutofit/>
          </a:bodyPr>
          <a:lstStyle>
            <a:lvl1pPr marL="0" indent="0" algn="r">
              <a:lnSpc>
                <a:spcPct val="90000"/>
              </a:lnSpc>
              <a:buNone/>
              <a:defRPr sz="1600" b="1"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Date and Time (please always use EDT)</a:t>
            </a:r>
          </a:p>
        </p:txBody>
      </p:sp>
      <p:sp>
        <p:nvSpPr>
          <p:cNvPr id="10" name="Content Placeholder 4"/>
          <p:cNvSpPr>
            <a:spLocks noGrp="1"/>
          </p:cNvSpPr>
          <p:nvPr>
            <p:ph sz="quarter" idx="15" hasCustomPrompt="1"/>
          </p:nvPr>
        </p:nvSpPr>
        <p:spPr>
          <a:xfrm>
            <a:off x="941416" y="3682843"/>
            <a:ext cx="10494279" cy="554911"/>
          </a:xfrm>
          <a:prstGeom prst="rect">
            <a:avLst/>
          </a:prstGeom>
        </p:spPr>
        <p:txBody>
          <a:bodyPr>
            <a:noAutofit/>
          </a:bodyPr>
          <a:lstStyle>
            <a:lvl1pPr marL="0" indent="0" algn="r">
              <a:lnSpc>
                <a:spcPct val="90000"/>
              </a:lnSpc>
              <a:buNone/>
              <a:defRPr sz="37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Name</a:t>
            </a:r>
          </a:p>
        </p:txBody>
      </p:sp>
      <p:sp>
        <p:nvSpPr>
          <p:cNvPr id="11" name="Content Placeholder 4"/>
          <p:cNvSpPr>
            <a:spLocks noGrp="1"/>
          </p:cNvSpPr>
          <p:nvPr>
            <p:ph sz="quarter" idx="16" hasCustomPrompt="1"/>
          </p:nvPr>
        </p:nvSpPr>
        <p:spPr>
          <a:xfrm>
            <a:off x="941416" y="4279390"/>
            <a:ext cx="10494279" cy="400563"/>
          </a:xfrm>
          <a:prstGeom prst="rect">
            <a:avLst/>
          </a:prstGeom>
        </p:spPr>
        <p:txBody>
          <a:bodyPr>
            <a:noAutofit/>
          </a:bodyPr>
          <a:lstStyle>
            <a:lvl1pPr marL="0" indent="0" algn="r">
              <a:lnSpc>
                <a:spcPct val="90000"/>
              </a:lnSpc>
              <a:buNone/>
              <a:defRPr sz="2132" baseline="0">
                <a:gradFill>
                  <a:gsLst>
                    <a:gs pos="100000">
                      <a:schemeClr val="bg1"/>
                    </a:gs>
                    <a:gs pos="0">
                      <a:schemeClr val="bg1"/>
                    </a:gs>
                  </a:gsLst>
                  <a:lin ang="5400000" scaled="0"/>
                </a:gradFill>
                <a:latin typeface="Segoe UI Semilight" panose="020B0402040204020203" pitchFamily="34" charset="0"/>
                <a:cs typeface="Segoe UI Semilight" panose="020B0402040204020203" pitchFamily="34" charset="0"/>
              </a:defRPr>
            </a:lvl1pPr>
            <a:lvl2pPr>
              <a:defRPr sz="8530">
                <a:solidFill>
                  <a:schemeClr val="tx2"/>
                </a:solidFill>
                <a:latin typeface="+mn-lt"/>
              </a:defRPr>
            </a:lvl2pPr>
          </a:lstStyle>
          <a:p>
            <a:pPr lvl="0"/>
            <a:r>
              <a:rPr lang="en-US" dirty="0"/>
              <a:t>Company</a:t>
            </a:r>
          </a:p>
        </p:txBody>
      </p:sp>
      <p:sp>
        <p:nvSpPr>
          <p:cNvPr id="15" name="Date Placeholder 3"/>
          <p:cNvSpPr txBox="1">
            <a:spLocks/>
          </p:cNvSpPr>
          <p:nvPr userDrawn="1"/>
        </p:nvSpPr>
        <p:spPr>
          <a:xfrm>
            <a:off x="485571" y="6454021"/>
            <a:ext cx="4705761" cy="365125"/>
          </a:xfrm>
          <a:prstGeom prst="rect">
            <a:avLst/>
          </a:prstGeom>
        </p:spPr>
        <p:txBody>
          <a:bodyPr vert="horz" lIns="121888" tIns="60944" rIns="121888" bIns="60944"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bg1">
                    <a:lumMod val="85000"/>
                  </a:schemeClr>
                </a:solidFill>
                <a:latin typeface="Segoe UI Semilight" panose="020B0402040204020203" pitchFamily="34" charset="0"/>
                <a:cs typeface="Segoe UI Semilight" panose="020B0402040204020203" pitchFamily="34" charset="0"/>
              </a:rPr>
              <a:t>http://www.spsevents.org/city/cairo/cairo2016</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89126" y="6454022"/>
            <a:ext cx="461699" cy="392545"/>
          </a:xfrm>
          <a:prstGeom prst="rect">
            <a:avLst/>
          </a:prstGeom>
        </p:spPr>
      </p:pic>
      <p:sp>
        <p:nvSpPr>
          <p:cNvPr id="21" name="TextBox 20"/>
          <p:cNvSpPr txBox="1"/>
          <p:nvPr userDrawn="1"/>
        </p:nvSpPr>
        <p:spPr>
          <a:xfrm>
            <a:off x="10753868" y="6415431"/>
            <a:ext cx="1434957" cy="461665"/>
          </a:xfrm>
          <a:prstGeom prst="rect">
            <a:avLst/>
          </a:prstGeom>
          <a:noFill/>
        </p:spPr>
        <p:txBody>
          <a:bodyPr wrap="square" rtlCol="0">
            <a:spAutoFit/>
          </a:bodyPr>
          <a:lstStyle/>
          <a:p>
            <a:r>
              <a:rPr lang="en-US" sz="2399" dirty="0" err="1">
                <a:solidFill>
                  <a:schemeClr val="bg1"/>
                </a:solidFill>
              </a:rPr>
              <a:t>SPSCairo</a:t>
            </a:r>
            <a:endParaRPr lang="en-US" sz="2399" dirty="0">
              <a:solidFill>
                <a:schemeClr val="bg1"/>
              </a:solidFill>
            </a:endParaRP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50825" y="34577"/>
            <a:ext cx="1301066" cy="1147696"/>
          </a:xfrm>
          <a:prstGeom prst="rect">
            <a:avLst/>
          </a:prstGeom>
        </p:spPr>
      </p:pic>
    </p:spTree>
    <p:extLst>
      <p:ext uri="{BB962C8B-B14F-4D97-AF65-F5344CB8AC3E}">
        <p14:creationId xmlns:p14="http://schemas.microsoft.com/office/powerpoint/2010/main" val="148317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48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 id="2147483775" r:id="rId9"/>
    <p:sldLayoutId id="2147483782"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50281" y="0"/>
            <a:ext cx="1951122" cy="1678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ectangle 6"/>
          <p:cNvSpPr/>
          <p:nvPr/>
        </p:nvSpPr>
        <p:spPr>
          <a:xfrm>
            <a:off x="446373" y="5942945"/>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ectangle 7"/>
          <p:cNvSpPr/>
          <p:nvPr/>
        </p:nvSpPr>
        <p:spPr>
          <a:xfrm>
            <a:off x="5530452" y="5984967"/>
            <a:ext cx="6658373" cy="914162"/>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2" name="Content Placeholder 3"/>
          <p:cNvSpPr txBox="1">
            <a:spLocks/>
          </p:cNvSpPr>
          <p:nvPr/>
        </p:nvSpPr>
        <p:spPr>
          <a:xfrm>
            <a:off x="283312" y="5388179"/>
            <a:ext cx="10494279"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732" dirty="0"/>
              <a:t>Maruti </a:t>
            </a:r>
            <a:r>
              <a:rPr lang="en-US" sz="3732" dirty="0" err="1"/>
              <a:t>Makwana</a:t>
            </a:r>
            <a:endParaRPr lang="en-US" sz="3732" dirty="0"/>
          </a:p>
        </p:txBody>
      </p:sp>
      <p:sp>
        <p:nvSpPr>
          <p:cNvPr id="23" name="Content Placeholder 4"/>
          <p:cNvSpPr txBox="1">
            <a:spLocks/>
          </p:cNvSpPr>
          <p:nvPr/>
        </p:nvSpPr>
        <p:spPr>
          <a:xfrm>
            <a:off x="283312" y="5984571"/>
            <a:ext cx="10494279" cy="400459"/>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21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132" dirty="0"/>
              <a:t>Microsoft Certified Trainer</a:t>
            </a:r>
          </a:p>
        </p:txBody>
      </p:sp>
      <p:sp>
        <p:nvSpPr>
          <p:cNvPr id="27" name="Rectangle 26"/>
          <p:cNvSpPr/>
          <p:nvPr/>
        </p:nvSpPr>
        <p:spPr>
          <a:xfrm>
            <a:off x="10250281" y="5339325"/>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Rectangle 33"/>
          <p:cNvSpPr/>
          <p:nvPr/>
        </p:nvSpPr>
        <p:spPr>
          <a:xfrm>
            <a:off x="8485108" y="5331551"/>
            <a:ext cx="1951121" cy="158465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Rectangle 14">
            <a:extLst>
              <a:ext uri="{FF2B5EF4-FFF2-40B4-BE49-F238E27FC236}">
                <a16:creationId xmlns:a16="http://schemas.microsoft.com/office/drawing/2014/main" id="{B22DA724-D45B-48FC-A792-AD70DD7E1632}"/>
              </a:ext>
            </a:extLst>
          </p:cNvPr>
          <p:cNvSpPr/>
          <p:nvPr/>
        </p:nvSpPr>
        <p:spPr>
          <a:xfrm>
            <a:off x="10252951" y="5339822"/>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912AA-4570-4D67-BF19-6F592879FF95}"/>
              </a:ext>
            </a:extLst>
          </p:cNvPr>
          <p:cNvSpPr/>
          <p:nvPr/>
        </p:nvSpPr>
        <p:spPr>
          <a:xfrm>
            <a:off x="8555763" y="5322867"/>
            <a:ext cx="1951629" cy="1585064"/>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0545F8-EF37-4CD9-9281-218602A74C77}"/>
              </a:ext>
            </a:extLst>
          </p:cNvPr>
          <p:cNvSpPr/>
          <p:nvPr/>
        </p:nvSpPr>
        <p:spPr>
          <a:xfrm>
            <a:off x="283312" y="268724"/>
            <a:ext cx="8187883" cy="646331"/>
          </a:xfrm>
          <a:prstGeom prst="rect">
            <a:avLst/>
          </a:prstGeom>
        </p:spPr>
        <p:txBody>
          <a:bodyPr wrap="none">
            <a:spAutoFit/>
          </a:bodyPr>
          <a:lstStyle/>
          <a:p>
            <a:pPr algn="ctr"/>
            <a:r>
              <a:rPr lang="en-IN" sz="3600" dirty="0">
                <a:latin typeface="arial" panose="020B0604020202020204" pitchFamily="34" charset="0"/>
              </a:rPr>
              <a:t>Learning ASP NET CORE 3.1 Web API</a:t>
            </a:r>
          </a:p>
        </p:txBody>
      </p:sp>
    </p:spTree>
    <p:extLst>
      <p:ext uri="{BB962C8B-B14F-4D97-AF65-F5344CB8AC3E}">
        <p14:creationId xmlns:p14="http://schemas.microsoft.com/office/powerpoint/2010/main" val="38965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8" name=".5&quot; x .5&quot; GRID" hidden="1"/>
          <p:cNvGrpSpPr/>
          <p:nvPr/>
        </p:nvGrpSpPr>
        <p:grpSpPr>
          <a:xfrm>
            <a:off x="-306388" y="-228600"/>
            <a:ext cx="12803592" cy="7315200"/>
            <a:chOff x="-306388" y="-228600"/>
            <a:chExt cx="12803592" cy="7315200"/>
          </a:xfrm>
        </p:grpSpPr>
        <p:grpSp>
          <p:nvGrpSpPr>
            <p:cNvPr id="549" name=".5&quot; x .5&quot; grid"/>
            <p:cNvGrpSpPr/>
            <p:nvPr userDrawn="1"/>
          </p:nvGrpSpPr>
          <p:grpSpPr>
            <a:xfrm>
              <a:off x="-306388" y="-228600"/>
              <a:ext cx="12801600" cy="7315200"/>
              <a:chOff x="-306388" y="-155448"/>
              <a:chExt cx="12801600" cy="7315200"/>
            </a:xfrm>
          </p:grpSpPr>
          <p:sp>
            <p:nvSpPr>
              <p:cNvPr id="576" name="Rectangle 575"/>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7" name="Rectangle 576"/>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8" name="Rectangle 577"/>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9" name="Rectangle 578"/>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0" name="Rectangle 579"/>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1" name="Rectangle 580"/>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2" name="Rectangle 581"/>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3" name="Rectangle 582"/>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4" name="Rectangle 583"/>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5" name="Rectangle 584"/>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6" name="Rectangle 585"/>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7" name="Rectangle 586"/>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8" name="Rectangle 587"/>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9" name="Rectangle 588"/>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0" name="Rectangle 589"/>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1" name="Rectangle 590"/>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2" name="Rectangle 591"/>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3" name="Rectangle 592"/>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4" name="Rectangle 593"/>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5" name="Rectangle 594"/>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6" name="Rectangle 595"/>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7" name="Rectangle 596"/>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8" name="Rectangle 597"/>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9" name="Rectangle 598"/>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0" name="Rectangle 599"/>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1" name="Rectangle 600"/>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2" name="Rectangle 601"/>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3" name="Rectangle 602"/>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4" name="Rectangle 603"/>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5" name="Rectangle 604"/>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6" name="Rectangle 605"/>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7" name="Rectangle 606"/>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8" name="Rectangle 607"/>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9" name="Rectangle 608"/>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0" name="Rectangle 609"/>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1" name="Rectangle 610"/>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2" name="Rectangle 611"/>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3" name="Rectangle 612"/>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4" name="Rectangle 613"/>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5" name="Rectangle 614"/>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6" name="Rectangle 615"/>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7" name="Rectangle 616"/>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8" name="Rectangle 617"/>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9" name="Rectangle 618"/>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0" name="Rectangle 619"/>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1" name="Rectangle 620"/>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2" name="Rectangle 621"/>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3" name="Rectangle 622"/>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4" name="Rectangle 623"/>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5" name="Rectangle 624"/>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6" name="Rectangle 625"/>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7" name="Rectangle 626"/>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8" name="Rectangle 627"/>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9" name="Rectangle 628"/>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0" name="Rectangle 629"/>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1" name="Rectangle 630"/>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2" name="Rectangle 631"/>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3" name="Rectangle 632"/>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4" name="Rectangle 633"/>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5" name="Rectangle 634"/>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6" name="Rectangle 635"/>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7" name="Rectangle 636"/>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8" name="Rectangle 637"/>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9" name="Rectangle 638"/>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0" name="Rectangle 639"/>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1" name="Rectangle 640"/>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2" name="Rectangle 641"/>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3" name="Rectangle 642"/>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4" name="Rectangle 643"/>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5" name="Rectangle 644"/>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6" name="Rectangle 645"/>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7" name="Rectangle 646"/>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8" name="Rectangle 647"/>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9" name="Rectangle 648"/>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0" name="Rectangle 649"/>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1" name="Rectangle 650"/>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2" name="Rectangle 651"/>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3" name="Rectangle 652"/>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4" name="Rectangle 653"/>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5" name="Rectangle 654"/>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6" name="Rectangle 655"/>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7" name="Rectangle 656"/>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8" name="Rectangle 657"/>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9" name="Rectangle 658"/>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0" name="Rectangle 659"/>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1" name="Rectangle 660"/>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2" name="Rectangle 661"/>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3" name="Rectangle 662"/>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4" name="Rectangle 663"/>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5" name="Rectangle 664"/>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6" name="Rectangle 665"/>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7" name="Rectangle 666"/>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8" name="Rectangle 667"/>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9" name="Rectangle 668"/>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0" name="Rectangle 669"/>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1" name="Rectangle 670"/>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2" name="Rectangle 671"/>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3" name="Rectangle 672"/>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4" name="Rectangle 673"/>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5" name="Rectangle 674"/>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6" name="Rectangle 675"/>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7" name="Rectangle 676"/>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8" name="Rectangle 677"/>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9" name="Rectangle 678"/>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0" name="Rectangle 679"/>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1" name="Rectangle 680"/>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2" name="Rectangle 681"/>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3" name="Rectangle 682"/>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4" name="Rectangle 683"/>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5" name="Rectangle 684"/>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6" name="Rectangle 685"/>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7" name="Rectangle 686"/>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8" name="Rectangle 687"/>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9" name="Rectangle 688"/>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0" name="Rectangle 689"/>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1" name="Rectangle 690"/>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2" name="Rectangle 691"/>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3" name="Rectangle 692"/>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4" name="Rectangle 693"/>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5" name="Rectangle 694"/>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6" name="Rectangle 695"/>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7" name="Rectangle 696"/>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8" name="Rectangle 697"/>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9" name="Rectangle 698"/>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0" name="Rectangle 699"/>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1" name="Rectangle 700"/>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2" name="Rectangle 701"/>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3" name="Rectangle 702"/>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4" name="Rectangle 703"/>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5" name="Rectangle 704"/>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6" name="Rectangle 705"/>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7" name="Rectangle 706"/>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8" name="Rectangle 707"/>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9" name="Rectangle 708"/>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0" name="Rectangle 709"/>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1" name="Rectangle 710"/>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2" name="Rectangle 711"/>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3" name="Rectangle 712"/>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4" name="Rectangle 713"/>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5" name="Rectangle 714"/>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6" name="Rectangle 715"/>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7" name="Rectangle 716"/>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8" name="Rectangle 717"/>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9" name="Rectangle 718"/>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0" name="Rectangle 719"/>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1" name="Rectangle 720"/>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2" name="Rectangle 721"/>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3" name="Rectangle 722"/>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4" name="Rectangle 723"/>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5" name="Rectangle 724"/>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6" name="Rectangle 725"/>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7" name="Rectangle 726"/>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8" name="Rectangle 727"/>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9" name="Rectangle 728"/>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0" name="Rectangle 729"/>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1" name="Rectangle 730"/>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2" name="Rectangle 731"/>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3" name="Rectangle 732"/>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4" name="Rectangle 733"/>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5" name="Rectangle 734"/>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6" name="Rectangle 735"/>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7" name="Rectangle 736"/>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8" name="Rectangle 737"/>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9" name="Rectangle 738"/>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0" name="Rectangle 739"/>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1" name="Rectangle 740"/>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2" name="Rectangle 741"/>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3" name="Rectangle 742"/>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4" name="Rectangle 743"/>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5" name="Rectangle 744"/>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6" name="Rectangle 745"/>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7" name="Rectangle 746"/>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8" name="Rectangle 747"/>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9" name="Rectangle 748"/>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0" name="Rectangle 749"/>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1" name="Rectangle 750"/>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2" name="Rectangle 751"/>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3" name="Rectangle 752"/>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4" name="Rectangle 753"/>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5" name="Rectangle 754"/>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6" name="Rectangle 755"/>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7" name="Rectangle 756"/>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8" name="Rectangle 757"/>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9" name="Rectangle 758"/>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0" name="Rectangle 759"/>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1" name="Rectangle 760"/>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2" name="Rectangle 761"/>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3" name="Rectangle 762"/>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4" name="Rectangle 763"/>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5" name="Rectangle 764"/>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6" name="Rectangle 765"/>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7" name="Rectangle 766"/>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8" name="Rectangle 767"/>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9" name="Rectangle 768"/>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0" name="Rectangle 769"/>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1" name="Rectangle 770"/>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2" name="Rectangle 771"/>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3" name="Rectangle 772"/>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4" name="Rectangle 773"/>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5" name="Rectangle 774"/>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6" name="Rectangle 775"/>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7" name="Rectangle 776"/>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8" name="Rectangle 777"/>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9" name="Rectangle 778"/>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0" name="Rectangle 779"/>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1" name="Rectangle 780"/>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2" name="Rectangle 781"/>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3" name="Rectangle 782"/>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4" name="Rectangle 783"/>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5" name="Rectangle 784"/>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6" name="Rectangle 785"/>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7" name="Rectangle 786"/>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8" name="Rectangle 787"/>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9" name="Rectangle 788"/>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0" name="Rectangle 789"/>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1" name="Rectangle 790"/>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2" name="Rectangle 791"/>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3" name="Rectangle 792"/>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4" name="Rectangle 793"/>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5" name="Rectangle 794"/>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6" name="Rectangle 795"/>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7" name="Rectangle 796"/>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8" name="Rectangle 797"/>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9" name="Rectangle 798"/>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0" name="Rectangle 799"/>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1" name="Rectangle 800"/>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2" name="Rectangle 801"/>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3" name="Rectangle 802"/>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4" name="Rectangle 803"/>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5" name="Rectangle 804"/>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6" name="Rectangle 805"/>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7" name="Rectangle 806"/>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8" name="Rectangle 807"/>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9" name="Rectangle 808"/>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0" name="Rectangle 809"/>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1" name="Rectangle 810"/>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2" name="Rectangle 811"/>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3" name="Rectangle 812"/>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4" name="Rectangle 813"/>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5" name="Rectangle 814"/>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6" name="Rectangle 815"/>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7" name="Rectangle 816"/>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8" name="Rectangle 817"/>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9" name="Rectangle 818"/>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0" name="Rectangle 819"/>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1" name="Rectangle 820"/>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2" name="Rectangle 821"/>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3" name="Rectangle 822"/>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4" name="Rectangle 823"/>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5" name="Rectangle 824"/>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6" name="Rectangle 825"/>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7" name="Rectangle 826"/>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8" name="Rectangle 827"/>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9" name="Rectangle 828"/>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0" name="Rectangle 829"/>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1" name="Rectangle 830"/>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2" name="Rectangle 831"/>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3" name="Rectangle 832"/>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4" name="Rectangle 833"/>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5" name="Rectangle 834"/>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6" name="Rectangle 835"/>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7" name="Rectangle 836"/>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8" name="Rectangle 837"/>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9" name="Rectangle 838"/>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0" name="Rectangle 839"/>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1" name="Rectangle 840"/>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2" name="Rectangle 841"/>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3" name="Rectangle 842"/>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4" name="Rectangle 843"/>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5" name="Rectangle 844"/>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6" name="Rectangle 845"/>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7" name="Rectangle 846"/>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8" name="Rectangle 847"/>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9" name="Rectangle 848"/>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0" name="Rectangle 849"/>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1" name="Rectangle 850"/>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2" name="Rectangle 851"/>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3" name="Rectangle 852"/>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4" name="Rectangle 853"/>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5" name="Rectangle 854"/>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6" name="Rectangle 855"/>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7" name="Rectangle 856"/>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8" name="Rectangle 857"/>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9" name="Rectangle 858"/>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0" name="Rectangle 859"/>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1" name="Rectangle 860"/>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2" name="Rectangle 861"/>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3" name="Rectangle 862"/>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4" name="Rectangle 863"/>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5" name="Rectangle 864"/>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6" name="Rectangle 865"/>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7" name="Rectangle 866"/>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8" name="Rectangle 867"/>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9" name="Rectangle 868"/>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0" name="Rectangle 869"/>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1" name="Rectangle 870"/>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2" name="Rectangle 871"/>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3" name="Rectangle 872"/>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4" name="Rectangle 873"/>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5" name="Rectangle 874"/>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6" name="Rectangle 875"/>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7" name="Rectangle 876"/>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8" name="Rectangle 877"/>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9" name="Rectangle 878"/>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0" name="Rectangle 879"/>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1" name="Rectangle 880"/>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2" name="Rectangle 881"/>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3" name="Rectangle 882"/>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4" name="Rectangle 883"/>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5" name="Rectangle 884"/>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6" name="Rectangle 885"/>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7" name="Rectangle 886"/>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8" name="Rectangle 887"/>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9" name="Rectangle 888"/>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0" name="Rectangle 889"/>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1" name="Rectangle 890"/>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2" name="Rectangle 891"/>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3" name="Rectangle 892"/>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4" name="Rectangle 893"/>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5" name="Rectangle 894"/>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6" name="Rectangle 895"/>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7" name="Rectangle 896"/>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8" name="Rectangle 897"/>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9" name="Rectangle 898"/>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0" name="Rectangle 899"/>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1" name="Rectangle 900"/>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2" name="Rectangle 901"/>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3" name="Rectangle 902"/>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4" name="Rectangle 903"/>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5" name="Rectangle 904"/>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6" name="Rectangle 905"/>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7" name="Rectangle 906"/>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8" name="Rectangle 907"/>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9" name="Rectangle 908"/>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0" name="Rectangle 909"/>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1" name="Rectangle 910"/>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2" name="Rectangle 911"/>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3" name="Rectangle 912"/>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4" name="Rectangle 913"/>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5" name="Rectangle 914"/>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6" name="Rectangle 915"/>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7" name="Rectangle 916"/>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8" name="Rectangle 917"/>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9" name="Rectangle 918"/>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0" name="Rectangle 919"/>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1" name="Rectangle 920"/>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2" name="Rectangle 921"/>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3" name="Rectangle 922"/>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4" name="Rectangle 923"/>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5" name="Rectangle 924"/>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6" name="Rectangle 925"/>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7" name="Rectangle 926"/>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8" name="Rectangle 927"/>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9" name="Rectangle 928"/>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0" name="Rectangle 929"/>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1" name="Rectangle 930"/>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2" name="Rectangle 931"/>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3" name="Rectangle 932"/>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4" name="Rectangle 933"/>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5" name="Rectangle 934"/>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6" name="Rectangle 935"/>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7" name="Rectangle 936"/>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8" name="Rectangle 937"/>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9" name="Rectangle 938"/>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0" name="Rectangle 939"/>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1" name="Rectangle 940"/>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2" name="Rectangle 941"/>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3" name="Rectangle 942"/>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4" name="Rectangle 943"/>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5" name="Rectangle 944"/>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6" name="Rectangle 945"/>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7" name="Rectangle 946"/>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8" name="Rectangle 947"/>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9" name="Rectangle 948"/>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0" name="Rectangle 949"/>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1" name="Rectangle 950"/>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2" name="Rectangle 951"/>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3" name="Rectangle 952"/>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4" name="Rectangle 953"/>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5" name="Rectangle 954"/>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6" name="Rectangle 955"/>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7" name="Rectangle 956"/>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8" name="Rectangle 957"/>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9" name="Rectangle 958"/>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0" name="Rectangle 959"/>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1" name="Rectangle 960"/>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2" name="Rectangle 961"/>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3" name="Rectangle 962"/>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4" name="Rectangle 963"/>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5" name="Rectangle 964"/>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6" name="Rectangle 965"/>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7" name="Rectangle 966"/>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8" name="Rectangle 967"/>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9" name="Rectangle 968"/>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0" name="Rectangle 969"/>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1" name="Rectangle 970"/>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2" name="Rectangle 971"/>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3" name="Rectangle 972"/>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4" name="Rectangle 973"/>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5" name="Rectangle 974"/>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6" name="Rectangle 975"/>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7" name="Rectangle 976"/>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8" name="Rectangle 977"/>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9" name="Rectangle 978"/>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0" name="Rectangle 979"/>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1" name="Rectangle 980"/>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2" name="Rectangle 981"/>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3" name="Rectangle 982"/>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4" name="Rectangle 983"/>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5" name="Rectangle 984"/>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6" name="Rectangle 985"/>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7" name="Rectangle 986"/>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8" name="Rectangle 987"/>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9" name="Rectangle 988"/>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0" name="Rectangle 989"/>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1" name="Rectangle 990"/>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2" name="Rectangle 991"/>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3" name="Rectangle 992"/>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4" name="Rectangle 993"/>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5" name="Rectangle 994"/>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6" name="Rectangle 995"/>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7" name="Rectangle 996"/>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8" name="Rectangle 997"/>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9" name="Rectangle 998"/>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0" name="Rectangle 999"/>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1" name="Rectangle 1000"/>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2" name="Rectangle 1001"/>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3" name="Rectangle 1002"/>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4" name="Rectangle 1003"/>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5" name="Rectangle 1004"/>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6" name="Rectangle 1005"/>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7" name="Rectangle 1006"/>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8" name="Rectangle 1007"/>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9" name="Rectangle 1008"/>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0" name="Rectangle 1009"/>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1" name="Rectangle 1010"/>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2" name="Rectangle 1011"/>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3" name="Rectangle 1012"/>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4" name="Rectangle 1013"/>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5" name="Rectangle 1014"/>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6" name="Rectangle 1015"/>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7" name="Rectangle 1016"/>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8" name="Rectangle 1017"/>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9" name="Rectangle 1018"/>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0" name="Rectangle 1019"/>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1" name="Rectangle 1020"/>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2" name="Rectangle 1021"/>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3" name="Rectangle 1022"/>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550" name="grid lines - 1&quot; - horizontal"/>
            <p:cNvGrpSpPr/>
            <p:nvPr userDrawn="1"/>
          </p:nvGrpSpPr>
          <p:grpSpPr>
            <a:xfrm>
              <a:off x="-304396" y="-228600"/>
              <a:ext cx="12801600" cy="7315200"/>
              <a:chOff x="-304396" y="-228600"/>
              <a:chExt cx="12801600" cy="7315200"/>
            </a:xfrm>
          </p:grpSpPr>
          <p:cxnSp>
            <p:nvCxnSpPr>
              <p:cNvPr id="567" name="Straight Connector 566"/>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551" name="grid lines - 1&quot; - vertical"/>
            <p:cNvGrpSpPr/>
            <p:nvPr userDrawn="1"/>
          </p:nvGrpSpPr>
          <p:grpSpPr>
            <a:xfrm>
              <a:off x="-304396" y="-228600"/>
              <a:ext cx="12799608" cy="7315200"/>
              <a:chOff x="-304396" y="-228600"/>
              <a:chExt cx="12799608" cy="7315200"/>
            </a:xfrm>
          </p:grpSpPr>
          <p:cxnSp>
            <p:nvCxnSpPr>
              <p:cNvPr id="552" name="Straight Connector 551"/>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2" name="Blue Welcome shape"/>
          <p:cNvSpPr/>
          <p:nvPr/>
        </p:nvSpPr>
        <p:spPr bwMode="auto">
          <a:xfrm>
            <a:off x="259695" y="228600"/>
            <a:ext cx="11669425" cy="2149521"/>
          </a:xfrm>
          <a:prstGeom prst="rect">
            <a:avLst/>
          </a:prstGeom>
          <a:solidFill>
            <a:srgbClr val="00AEE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06" name="Presentation Title Rectangle"/>
          <p:cNvSpPr txBox="1">
            <a:spLocks/>
          </p:cNvSpPr>
          <p:nvPr/>
        </p:nvSpPr>
        <p:spPr>
          <a:xfrm>
            <a:off x="259695" y="384375"/>
            <a:ext cx="7254378" cy="1536545"/>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r>
              <a:rPr lang="en-US" sz="5400" b="0" dirty="0">
                <a:solidFill>
                  <a:schemeClr val="bg1">
                    <a:lumMod val="95000"/>
                  </a:schemeClr>
                </a:solidFill>
                <a:latin typeface="Segoe UI Light" pitchFamily="34" charset="0"/>
              </a:rPr>
              <a:t>Why MVC ?</a:t>
            </a:r>
          </a:p>
        </p:txBody>
      </p:sp>
      <p:pic>
        <p:nvPicPr>
          <p:cNvPr id="4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115" y="2455592"/>
            <a:ext cx="6228146" cy="423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57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9F49C-8661-4838-9C81-B0211AAFA3D4}"/>
              </a:ext>
            </a:extLst>
          </p:cNvPr>
          <p:cNvPicPr>
            <a:picLocks noChangeAspect="1"/>
          </p:cNvPicPr>
          <p:nvPr/>
        </p:nvPicPr>
        <p:blipFill>
          <a:blip r:embed="rId2"/>
          <a:stretch>
            <a:fillRect/>
          </a:stretch>
        </p:blipFill>
        <p:spPr>
          <a:xfrm>
            <a:off x="212996" y="172266"/>
            <a:ext cx="6929083" cy="6685733"/>
          </a:xfrm>
          <a:prstGeom prst="rect">
            <a:avLst/>
          </a:prstGeom>
        </p:spPr>
      </p:pic>
      <p:sp>
        <p:nvSpPr>
          <p:cNvPr id="3" name="TextBox 2">
            <a:extLst>
              <a:ext uri="{FF2B5EF4-FFF2-40B4-BE49-F238E27FC236}">
                <a16:creationId xmlns:a16="http://schemas.microsoft.com/office/drawing/2014/main" id="{69BF6088-51D4-4904-BE4B-22F005DB5105}"/>
              </a:ext>
            </a:extLst>
          </p:cNvPr>
          <p:cNvSpPr txBox="1"/>
          <p:nvPr/>
        </p:nvSpPr>
        <p:spPr>
          <a:xfrm>
            <a:off x="4545875" y="2913017"/>
            <a:ext cx="450283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click on </a:t>
            </a:r>
            <a:r>
              <a:rPr lang="en-IN" sz="28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lable</a:t>
            </a:r>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it will</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Focus on textbox because of </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Asp-for</a:t>
            </a:r>
          </a:p>
        </p:txBody>
      </p:sp>
    </p:spTree>
    <p:extLst>
      <p:ext uri="{BB962C8B-B14F-4D97-AF65-F5344CB8AC3E}">
        <p14:creationId xmlns:p14="http://schemas.microsoft.com/office/powerpoint/2010/main" val="275307136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0575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5060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77028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D9BA27-94F4-4457-954C-94C3BB503A9C}"/>
              </a:ext>
            </a:extLst>
          </p:cNvPr>
          <p:cNvSpPr txBox="1"/>
          <p:nvPr/>
        </p:nvSpPr>
        <p:spPr>
          <a:xfrm>
            <a:off x="1345474" y="992777"/>
            <a:ext cx="340022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Validation : skip</a:t>
            </a:r>
          </a:p>
        </p:txBody>
      </p:sp>
    </p:spTree>
    <p:extLst>
      <p:ext uri="{BB962C8B-B14F-4D97-AF65-F5344CB8AC3E}">
        <p14:creationId xmlns:p14="http://schemas.microsoft.com/office/powerpoint/2010/main" val="232380916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A2876B-2A91-443F-903F-589280B08734}"/>
              </a:ext>
            </a:extLst>
          </p:cNvPr>
          <p:cNvPicPr>
            <a:picLocks noChangeAspect="1"/>
          </p:cNvPicPr>
          <p:nvPr/>
        </p:nvPicPr>
        <p:blipFill>
          <a:blip r:embed="rId2"/>
          <a:stretch>
            <a:fillRect/>
          </a:stretch>
        </p:blipFill>
        <p:spPr>
          <a:xfrm>
            <a:off x="408531" y="104502"/>
            <a:ext cx="7921534" cy="6453051"/>
          </a:xfrm>
          <a:prstGeom prst="rect">
            <a:avLst/>
          </a:prstGeom>
        </p:spPr>
      </p:pic>
    </p:spTree>
    <p:extLst>
      <p:ext uri="{BB962C8B-B14F-4D97-AF65-F5344CB8AC3E}">
        <p14:creationId xmlns:p14="http://schemas.microsoft.com/office/powerpoint/2010/main" val="167538444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85AE9-8C54-4D95-9FC0-266FEDB7FDBA}"/>
              </a:ext>
            </a:extLst>
          </p:cNvPr>
          <p:cNvPicPr>
            <a:picLocks noChangeAspect="1"/>
          </p:cNvPicPr>
          <p:nvPr/>
        </p:nvPicPr>
        <p:blipFill>
          <a:blip r:embed="rId2"/>
          <a:stretch>
            <a:fillRect/>
          </a:stretch>
        </p:blipFill>
        <p:spPr>
          <a:xfrm>
            <a:off x="398734" y="201249"/>
            <a:ext cx="9001690" cy="6264865"/>
          </a:xfrm>
          <a:prstGeom prst="rect">
            <a:avLst/>
          </a:prstGeom>
        </p:spPr>
      </p:pic>
    </p:spTree>
    <p:extLst>
      <p:ext uri="{BB962C8B-B14F-4D97-AF65-F5344CB8AC3E}">
        <p14:creationId xmlns:p14="http://schemas.microsoft.com/office/powerpoint/2010/main" val="91568903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A3CD6-161C-49EF-938C-0F748D7FF540}"/>
              </a:ext>
            </a:extLst>
          </p:cNvPr>
          <p:cNvPicPr>
            <a:picLocks noChangeAspect="1"/>
          </p:cNvPicPr>
          <p:nvPr/>
        </p:nvPicPr>
        <p:blipFill>
          <a:blip r:embed="rId2"/>
          <a:stretch>
            <a:fillRect/>
          </a:stretch>
        </p:blipFill>
        <p:spPr>
          <a:xfrm>
            <a:off x="498067" y="178526"/>
            <a:ext cx="6124802" cy="6904322"/>
          </a:xfrm>
          <a:prstGeom prst="rect">
            <a:avLst/>
          </a:prstGeom>
        </p:spPr>
      </p:pic>
      <p:sp>
        <p:nvSpPr>
          <p:cNvPr id="4" name="TextBox 3">
            <a:extLst>
              <a:ext uri="{FF2B5EF4-FFF2-40B4-BE49-F238E27FC236}">
                <a16:creationId xmlns:a16="http://schemas.microsoft.com/office/drawing/2014/main" id="{AD64C47D-3231-432C-809E-B91E128D864D}"/>
              </a:ext>
            </a:extLst>
          </p:cNvPr>
          <p:cNvSpPr txBox="1"/>
          <p:nvPr/>
        </p:nvSpPr>
        <p:spPr>
          <a:xfrm>
            <a:off x="7289074" y="1149531"/>
            <a:ext cx="3843040" cy="1477328"/>
          </a:xfrm>
          <a:prstGeom prst="rect">
            <a:avLst/>
          </a:prstGeom>
          <a:noFill/>
        </p:spPr>
        <p:txBody>
          <a:bodyPr wrap="none" lIns="0" tIns="0" rIns="0" bIns="0" rtlCol="0">
            <a:spAutoFit/>
          </a:bodyPr>
          <a:lstStyle/>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If you want to display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Summary on top then</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Set </a:t>
            </a:r>
          </a:p>
          <a:p>
            <a:r>
              <a:rPr lang="en-IN"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Asp-validation-summary=“All”</a:t>
            </a:r>
          </a:p>
        </p:txBody>
      </p:sp>
    </p:spTree>
    <p:extLst>
      <p:ext uri="{BB962C8B-B14F-4D97-AF65-F5344CB8AC3E}">
        <p14:creationId xmlns:p14="http://schemas.microsoft.com/office/powerpoint/2010/main" val="299321019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31892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9918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8" name=".5&quot; x .5&quot; GRID" hidden="1"/>
          <p:cNvGrpSpPr/>
          <p:nvPr/>
        </p:nvGrpSpPr>
        <p:grpSpPr>
          <a:xfrm>
            <a:off x="-306388" y="-228600"/>
            <a:ext cx="12803592" cy="7315200"/>
            <a:chOff x="-306388" y="-228600"/>
            <a:chExt cx="12803592" cy="7315200"/>
          </a:xfrm>
        </p:grpSpPr>
        <p:grpSp>
          <p:nvGrpSpPr>
            <p:cNvPr id="549" name=".5&quot; x .5&quot; grid"/>
            <p:cNvGrpSpPr/>
            <p:nvPr userDrawn="1"/>
          </p:nvGrpSpPr>
          <p:grpSpPr>
            <a:xfrm>
              <a:off x="-306388" y="-228600"/>
              <a:ext cx="12801600" cy="7315200"/>
              <a:chOff x="-306388" y="-155448"/>
              <a:chExt cx="12801600" cy="7315200"/>
            </a:xfrm>
          </p:grpSpPr>
          <p:sp>
            <p:nvSpPr>
              <p:cNvPr id="576" name="Rectangle 575"/>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7" name="Rectangle 576"/>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8" name="Rectangle 577"/>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9" name="Rectangle 578"/>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0" name="Rectangle 579"/>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1" name="Rectangle 580"/>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2" name="Rectangle 581"/>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3" name="Rectangle 582"/>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4" name="Rectangle 583"/>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5" name="Rectangle 584"/>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6" name="Rectangle 585"/>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7" name="Rectangle 586"/>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8" name="Rectangle 587"/>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89" name="Rectangle 588"/>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0" name="Rectangle 589"/>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1" name="Rectangle 590"/>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2" name="Rectangle 591"/>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3" name="Rectangle 592"/>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4" name="Rectangle 593"/>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5" name="Rectangle 594"/>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6" name="Rectangle 595"/>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7" name="Rectangle 596"/>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8" name="Rectangle 597"/>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9" name="Rectangle 598"/>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0" name="Rectangle 599"/>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1" name="Rectangle 600"/>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2" name="Rectangle 601"/>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3" name="Rectangle 602"/>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4" name="Rectangle 603"/>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5" name="Rectangle 604"/>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6" name="Rectangle 605"/>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7" name="Rectangle 606"/>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8" name="Rectangle 607"/>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9" name="Rectangle 608"/>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0" name="Rectangle 609"/>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1" name="Rectangle 610"/>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2" name="Rectangle 611"/>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3" name="Rectangle 612"/>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4" name="Rectangle 613"/>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5" name="Rectangle 614"/>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6" name="Rectangle 615"/>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7" name="Rectangle 616"/>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8" name="Rectangle 617"/>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19" name="Rectangle 618"/>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0" name="Rectangle 619"/>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1" name="Rectangle 620"/>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2" name="Rectangle 621"/>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3" name="Rectangle 622"/>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4" name="Rectangle 623"/>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5" name="Rectangle 624"/>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6" name="Rectangle 625"/>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7" name="Rectangle 626"/>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8" name="Rectangle 627"/>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9" name="Rectangle 628"/>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0" name="Rectangle 629"/>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1" name="Rectangle 630"/>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2" name="Rectangle 631"/>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3" name="Rectangle 632"/>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4" name="Rectangle 633"/>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5" name="Rectangle 634"/>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6" name="Rectangle 635"/>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7" name="Rectangle 636"/>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8" name="Rectangle 637"/>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9" name="Rectangle 638"/>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0" name="Rectangle 639"/>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1" name="Rectangle 640"/>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2" name="Rectangle 641"/>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3" name="Rectangle 642"/>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4" name="Rectangle 643"/>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5" name="Rectangle 644"/>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6" name="Rectangle 645"/>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7" name="Rectangle 646"/>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8" name="Rectangle 647"/>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9" name="Rectangle 648"/>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0" name="Rectangle 649"/>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1" name="Rectangle 650"/>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2" name="Rectangle 651"/>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3" name="Rectangle 652"/>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4" name="Rectangle 653"/>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5" name="Rectangle 654"/>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6" name="Rectangle 655"/>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7" name="Rectangle 656"/>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8" name="Rectangle 657"/>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9" name="Rectangle 658"/>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0" name="Rectangle 659"/>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1" name="Rectangle 660"/>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2" name="Rectangle 661"/>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3" name="Rectangle 662"/>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4" name="Rectangle 663"/>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5" name="Rectangle 664"/>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6" name="Rectangle 665"/>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7" name="Rectangle 666"/>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8" name="Rectangle 667"/>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9" name="Rectangle 668"/>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0" name="Rectangle 669"/>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1" name="Rectangle 670"/>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2" name="Rectangle 671"/>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3" name="Rectangle 672"/>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4" name="Rectangle 673"/>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5" name="Rectangle 674"/>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6" name="Rectangle 675"/>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7" name="Rectangle 676"/>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8" name="Rectangle 677"/>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9" name="Rectangle 678"/>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0" name="Rectangle 679"/>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1" name="Rectangle 680"/>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2" name="Rectangle 681"/>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3" name="Rectangle 682"/>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4" name="Rectangle 683"/>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5" name="Rectangle 684"/>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6" name="Rectangle 685"/>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7" name="Rectangle 686"/>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8" name="Rectangle 687"/>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9" name="Rectangle 688"/>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0" name="Rectangle 689"/>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1" name="Rectangle 690"/>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2" name="Rectangle 691"/>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3" name="Rectangle 692"/>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4" name="Rectangle 693"/>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5" name="Rectangle 694"/>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6" name="Rectangle 695"/>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7" name="Rectangle 696"/>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8" name="Rectangle 697"/>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9" name="Rectangle 698"/>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0" name="Rectangle 699"/>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1" name="Rectangle 700"/>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2" name="Rectangle 701"/>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3" name="Rectangle 702"/>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4" name="Rectangle 703"/>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5" name="Rectangle 704"/>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6" name="Rectangle 705"/>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7" name="Rectangle 706"/>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8" name="Rectangle 707"/>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9" name="Rectangle 708"/>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0" name="Rectangle 709"/>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1" name="Rectangle 710"/>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2" name="Rectangle 711"/>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3" name="Rectangle 712"/>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4" name="Rectangle 713"/>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5" name="Rectangle 714"/>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6" name="Rectangle 715"/>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7" name="Rectangle 716"/>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8" name="Rectangle 717"/>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9" name="Rectangle 718"/>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0" name="Rectangle 719"/>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1" name="Rectangle 720"/>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2" name="Rectangle 721"/>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3" name="Rectangle 722"/>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4" name="Rectangle 723"/>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5" name="Rectangle 724"/>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6" name="Rectangle 725"/>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7" name="Rectangle 726"/>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8" name="Rectangle 727"/>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9" name="Rectangle 728"/>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0" name="Rectangle 729"/>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1" name="Rectangle 730"/>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2" name="Rectangle 731"/>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3" name="Rectangle 732"/>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4" name="Rectangle 733"/>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5" name="Rectangle 734"/>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6" name="Rectangle 735"/>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7" name="Rectangle 736"/>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8" name="Rectangle 737"/>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9" name="Rectangle 738"/>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0" name="Rectangle 739"/>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1" name="Rectangle 740"/>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2" name="Rectangle 741"/>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3" name="Rectangle 742"/>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4" name="Rectangle 743"/>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5" name="Rectangle 744"/>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6" name="Rectangle 745"/>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7" name="Rectangle 746"/>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8" name="Rectangle 747"/>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9" name="Rectangle 748"/>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0" name="Rectangle 749"/>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1" name="Rectangle 750"/>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2" name="Rectangle 751"/>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3" name="Rectangle 752"/>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4" name="Rectangle 753"/>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5" name="Rectangle 754"/>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6" name="Rectangle 755"/>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7" name="Rectangle 756"/>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8" name="Rectangle 757"/>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9" name="Rectangle 758"/>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0" name="Rectangle 759"/>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1" name="Rectangle 760"/>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2" name="Rectangle 761"/>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3" name="Rectangle 762"/>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4" name="Rectangle 763"/>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5" name="Rectangle 764"/>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6" name="Rectangle 765"/>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7" name="Rectangle 766"/>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8" name="Rectangle 767"/>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9" name="Rectangle 768"/>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0" name="Rectangle 769"/>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1" name="Rectangle 770"/>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2" name="Rectangle 771"/>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3" name="Rectangle 772"/>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4" name="Rectangle 773"/>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5" name="Rectangle 774"/>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6" name="Rectangle 775"/>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7" name="Rectangle 776"/>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8" name="Rectangle 777"/>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9" name="Rectangle 778"/>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0" name="Rectangle 779"/>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1" name="Rectangle 780"/>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2" name="Rectangle 781"/>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3" name="Rectangle 782"/>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4" name="Rectangle 783"/>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5" name="Rectangle 784"/>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6" name="Rectangle 785"/>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7" name="Rectangle 786"/>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8" name="Rectangle 787"/>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9" name="Rectangle 788"/>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0" name="Rectangle 789"/>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1" name="Rectangle 790"/>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2" name="Rectangle 791"/>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3" name="Rectangle 792"/>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4" name="Rectangle 793"/>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5" name="Rectangle 794"/>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6" name="Rectangle 795"/>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7" name="Rectangle 796"/>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8" name="Rectangle 797"/>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9" name="Rectangle 798"/>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0" name="Rectangle 799"/>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1" name="Rectangle 800"/>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2" name="Rectangle 801"/>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3" name="Rectangle 802"/>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4" name="Rectangle 803"/>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5" name="Rectangle 804"/>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6" name="Rectangle 805"/>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7" name="Rectangle 806"/>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8" name="Rectangle 807"/>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9" name="Rectangle 808"/>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0" name="Rectangle 809"/>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1" name="Rectangle 810"/>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2" name="Rectangle 811"/>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3" name="Rectangle 812"/>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4" name="Rectangle 813"/>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5" name="Rectangle 814"/>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6" name="Rectangle 815"/>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7" name="Rectangle 816"/>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8" name="Rectangle 817"/>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9" name="Rectangle 818"/>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0" name="Rectangle 819"/>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1" name="Rectangle 820"/>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2" name="Rectangle 821"/>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3" name="Rectangle 822"/>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4" name="Rectangle 823"/>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5" name="Rectangle 824"/>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6" name="Rectangle 825"/>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7" name="Rectangle 826"/>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8" name="Rectangle 827"/>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9" name="Rectangle 828"/>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0" name="Rectangle 829"/>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1" name="Rectangle 830"/>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2" name="Rectangle 831"/>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3" name="Rectangle 832"/>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4" name="Rectangle 833"/>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5" name="Rectangle 834"/>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6" name="Rectangle 835"/>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7" name="Rectangle 836"/>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8" name="Rectangle 837"/>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9" name="Rectangle 838"/>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0" name="Rectangle 839"/>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1" name="Rectangle 840"/>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2" name="Rectangle 841"/>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3" name="Rectangle 842"/>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4" name="Rectangle 843"/>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5" name="Rectangle 844"/>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6" name="Rectangle 845"/>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7" name="Rectangle 846"/>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8" name="Rectangle 847"/>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9" name="Rectangle 848"/>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0" name="Rectangle 849"/>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1" name="Rectangle 850"/>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2" name="Rectangle 851"/>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3" name="Rectangle 852"/>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4" name="Rectangle 853"/>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5" name="Rectangle 854"/>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6" name="Rectangle 855"/>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7" name="Rectangle 856"/>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8" name="Rectangle 857"/>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9" name="Rectangle 858"/>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0" name="Rectangle 859"/>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1" name="Rectangle 860"/>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2" name="Rectangle 861"/>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3" name="Rectangle 862"/>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4" name="Rectangle 863"/>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5" name="Rectangle 864"/>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6" name="Rectangle 865"/>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7" name="Rectangle 866"/>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8" name="Rectangle 867"/>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9" name="Rectangle 868"/>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0" name="Rectangle 869"/>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1" name="Rectangle 870"/>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2" name="Rectangle 871"/>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3" name="Rectangle 872"/>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4" name="Rectangle 873"/>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5" name="Rectangle 874"/>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6" name="Rectangle 875"/>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7" name="Rectangle 876"/>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8" name="Rectangle 877"/>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9" name="Rectangle 878"/>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0" name="Rectangle 879"/>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1" name="Rectangle 880"/>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2" name="Rectangle 881"/>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3" name="Rectangle 882"/>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4" name="Rectangle 883"/>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5" name="Rectangle 884"/>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6" name="Rectangle 885"/>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7" name="Rectangle 886"/>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8" name="Rectangle 887"/>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9" name="Rectangle 888"/>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0" name="Rectangle 889"/>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1" name="Rectangle 890"/>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2" name="Rectangle 891"/>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3" name="Rectangle 892"/>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4" name="Rectangle 893"/>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5" name="Rectangle 894"/>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6" name="Rectangle 895"/>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7" name="Rectangle 896"/>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8" name="Rectangle 897"/>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9" name="Rectangle 898"/>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0" name="Rectangle 899"/>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1" name="Rectangle 900"/>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2" name="Rectangle 901"/>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3" name="Rectangle 902"/>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4" name="Rectangle 903"/>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5" name="Rectangle 904"/>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6" name="Rectangle 905"/>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7" name="Rectangle 906"/>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8" name="Rectangle 907"/>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9" name="Rectangle 908"/>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0" name="Rectangle 909"/>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1" name="Rectangle 910"/>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2" name="Rectangle 911"/>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3" name="Rectangle 912"/>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4" name="Rectangle 913"/>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5" name="Rectangle 914"/>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6" name="Rectangle 915"/>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7" name="Rectangle 916"/>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8" name="Rectangle 917"/>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9" name="Rectangle 918"/>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0" name="Rectangle 919"/>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1" name="Rectangle 920"/>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2" name="Rectangle 921"/>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3" name="Rectangle 922"/>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4" name="Rectangle 923"/>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5" name="Rectangle 924"/>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6" name="Rectangle 925"/>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7" name="Rectangle 926"/>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8" name="Rectangle 927"/>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9" name="Rectangle 928"/>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0" name="Rectangle 929"/>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1" name="Rectangle 930"/>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2" name="Rectangle 931"/>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3" name="Rectangle 932"/>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4" name="Rectangle 933"/>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5" name="Rectangle 934"/>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6" name="Rectangle 935"/>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7" name="Rectangle 936"/>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8" name="Rectangle 937"/>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9" name="Rectangle 938"/>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0" name="Rectangle 939"/>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1" name="Rectangle 940"/>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2" name="Rectangle 941"/>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3" name="Rectangle 942"/>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4" name="Rectangle 943"/>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5" name="Rectangle 944"/>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6" name="Rectangle 945"/>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7" name="Rectangle 946"/>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8" name="Rectangle 947"/>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9" name="Rectangle 948"/>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0" name="Rectangle 949"/>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1" name="Rectangle 950"/>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2" name="Rectangle 951"/>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3" name="Rectangle 952"/>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4" name="Rectangle 953"/>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5" name="Rectangle 954"/>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6" name="Rectangle 955"/>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7" name="Rectangle 956"/>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8" name="Rectangle 957"/>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9" name="Rectangle 958"/>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0" name="Rectangle 959"/>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1" name="Rectangle 960"/>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2" name="Rectangle 961"/>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3" name="Rectangle 962"/>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4" name="Rectangle 963"/>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5" name="Rectangle 964"/>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6" name="Rectangle 965"/>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7" name="Rectangle 966"/>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8" name="Rectangle 967"/>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9" name="Rectangle 968"/>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0" name="Rectangle 969"/>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1" name="Rectangle 970"/>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2" name="Rectangle 971"/>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3" name="Rectangle 972"/>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4" name="Rectangle 973"/>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5" name="Rectangle 974"/>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6" name="Rectangle 975"/>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7" name="Rectangle 976"/>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8" name="Rectangle 977"/>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9" name="Rectangle 978"/>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0" name="Rectangle 979"/>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1" name="Rectangle 980"/>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2" name="Rectangle 981"/>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3" name="Rectangle 982"/>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4" name="Rectangle 983"/>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5" name="Rectangle 984"/>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6" name="Rectangle 985"/>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7" name="Rectangle 986"/>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8" name="Rectangle 987"/>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9" name="Rectangle 988"/>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0" name="Rectangle 989"/>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1" name="Rectangle 990"/>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2" name="Rectangle 991"/>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3" name="Rectangle 992"/>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4" name="Rectangle 993"/>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5" name="Rectangle 994"/>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6" name="Rectangle 995"/>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7" name="Rectangle 996"/>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8" name="Rectangle 997"/>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9" name="Rectangle 998"/>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0" name="Rectangle 999"/>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1" name="Rectangle 1000"/>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2" name="Rectangle 1001"/>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3" name="Rectangle 1002"/>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4" name="Rectangle 1003"/>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5" name="Rectangle 1004"/>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6" name="Rectangle 1005"/>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7" name="Rectangle 1006"/>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8" name="Rectangle 1007"/>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9" name="Rectangle 1008"/>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0" name="Rectangle 1009"/>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1" name="Rectangle 1010"/>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2" name="Rectangle 1011"/>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3" name="Rectangle 1012"/>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4" name="Rectangle 1013"/>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5" name="Rectangle 1014"/>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6" name="Rectangle 1015"/>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7" name="Rectangle 1016"/>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8" name="Rectangle 1017"/>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9" name="Rectangle 1018"/>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0" name="Rectangle 1019"/>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1" name="Rectangle 1020"/>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2" name="Rectangle 1021"/>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3" name="Rectangle 1022"/>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550" name="grid lines - 1&quot; - horizontal"/>
            <p:cNvGrpSpPr/>
            <p:nvPr userDrawn="1"/>
          </p:nvGrpSpPr>
          <p:grpSpPr>
            <a:xfrm>
              <a:off x="-304396" y="-228600"/>
              <a:ext cx="12801600" cy="7315200"/>
              <a:chOff x="-304396" y="-228600"/>
              <a:chExt cx="12801600" cy="7315200"/>
            </a:xfrm>
          </p:grpSpPr>
          <p:cxnSp>
            <p:nvCxnSpPr>
              <p:cNvPr id="567" name="Straight Connector 566"/>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551" name="grid lines - 1&quot; - vertical"/>
            <p:cNvGrpSpPr/>
            <p:nvPr userDrawn="1"/>
          </p:nvGrpSpPr>
          <p:grpSpPr>
            <a:xfrm>
              <a:off x="-304396" y="-228600"/>
              <a:ext cx="12799608" cy="7315200"/>
              <a:chOff x="-304396" y="-228600"/>
              <a:chExt cx="12799608" cy="7315200"/>
            </a:xfrm>
          </p:grpSpPr>
          <p:cxnSp>
            <p:nvCxnSpPr>
              <p:cNvPr id="552" name="Straight Connector 551"/>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pic>
        <p:nvPicPr>
          <p:cNvPr id="4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31" y="1078173"/>
            <a:ext cx="8362141" cy="463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63776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69119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S.O.L.I.D Principles</a:t>
            </a:r>
          </a:p>
        </p:txBody>
      </p:sp>
      <p:sp>
        <p:nvSpPr>
          <p:cNvPr id="4" name="TextBox 3"/>
          <p:cNvSpPr txBox="1"/>
          <p:nvPr/>
        </p:nvSpPr>
        <p:spPr>
          <a:xfrm>
            <a:off x="802724" y="1111937"/>
            <a:ext cx="11681211" cy="5970865"/>
          </a:xfrm>
          <a:prstGeom prst="rect">
            <a:avLst/>
          </a:prstGeom>
          <a:noFill/>
        </p:spPr>
        <p:txBody>
          <a:bodyPr wrap="square" lIns="0" tIns="0" rIns="0" bIns="0" rtlCol="0">
            <a:spAutoFit/>
          </a:bodyPr>
          <a:lstStyle/>
          <a:p>
            <a:r>
              <a:rPr lang="en-US" sz="2800" dirty="0">
                <a:solidFill>
                  <a:srgbClr val="FF0000"/>
                </a:solidFill>
              </a:rPr>
              <a:t>S</a:t>
            </a:r>
            <a:r>
              <a:rPr lang="en-US" sz="2800" dirty="0"/>
              <a:t> stands for SRP (Single responsibility principle)</a:t>
            </a:r>
          </a:p>
          <a:p>
            <a:r>
              <a:rPr lang="en-US" sz="2800" dirty="0">
                <a:solidFill>
                  <a:schemeClr val="accent1">
                    <a:lumMod val="50000"/>
                  </a:schemeClr>
                </a:solidFill>
              </a:rPr>
              <a:t>-Concerned about single focused purpose</a:t>
            </a:r>
          </a:p>
          <a:p>
            <a:r>
              <a:rPr lang="en-US" sz="2800" dirty="0">
                <a:solidFill>
                  <a:srgbClr val="FF0000"/>
                </a:solidFill>
              </a:rPr>
              <a:t>O</a:t>
            </a:r>
            <a:r>
              <a:rPr lang="en-US" sz="2800" dirty="0"/>
              <a:t> stands for OCP (Open closed principle)</a:t>
            </a:r>
          </a:p>
          <a:p>
            <a:r>
              <a:rPr lang="en-US" sz="2800" dirty="0">
                <a:solidFill>
                  <a:schemeClr val="accent1">
                    <a:lumMod val="50000"/>
                  </a:schemeClr>
                </a:solidFill>
              </a:rPr>
              <a:t>-Open for extension but Closed for modification</a:t>
            </a:r>
            <a:endParaRPr lang="en-US" sz="2800" dirty="0"/>
          </a:p>
          <a:p>
            <a:r>
              <a:rPr lang="en-US" sz="2800" dirty="0">
                <a:solidFill>
                  <a:srgbClr val="FF0000"/>
                </a:solidFill>
              </a:rPr>
              <a:t>L </a:t>
            </a:r>
            <a:r>
              <a:rPr lang="en-US" sz="2800" dirty="0"/>
              <a:t>stands for LSP (</a:t>
            </a:r>
            <a:r>
              <a:rPr lang="en-US" sz="2800" dirty="0" err="1"/>
              <a:t>Liskov</a:t>
            </a:r>
            <a:r>
              <a:rPr lang="en-US" sz="2800" dirty="0"/>
              <a:t> substitution principle)</a:t>
            </a:r>
          </a:p>
          <a:p>
            <a:r>
              <a:rPr lang="en-US" sz="4000" dirty="0">
                <a:solidFill>
                  <a:schemeClr val="accent1">
                    <a:lumMod val="50000"/>
                  </a:schemeClr>
                </a:solidFill>
              </a:rPr>
              <a:t>-</a:t>
            </a:r>
            <a:r>
              <a:rPr lang="en-US" sz="2800" dirty="0">
                <a:solidFill>
                  <a:schemeClr val="accent1">
                    <a:lumMod val="50000"/>
                  </a:schemeClr>
                </a:solidFill>
              </a:rPr>
              <a:t>the parent cannot replace the child object seamlessly</a:t>
            </a:r>
            <a:endParaRPr lang="en-US" sz="4000" dirty="0">
              <a:solidFill>
                <a:schemeClr val="accent1">
                  <a:lumMod val="50000"/>
                </a:schemeClr>
              </a:solidFill>
            </a:endParaRPr>
          </a:p>
          <a:p>
            <a:r>
              <a:rPr lang="en-US" sz="2800" dirty="0">
                <a:solidFill>
                  <a:srgbClr val="FF0000"/>
                </a:solidFill>
              </a:rPr>
              <a:t>I</a:t>
            </a:r>
            <a:r>
              <a:rPr lang="en-US" sz="2800" dirty="0"/>
              <a:t> stands for ISP ( Interface segregation principle)</a:t>
            </a:r>
          </a:p>
          <a:p>
            <a:r>
              <a:rPr lang="en-US" sz="4000" dirty="0">
                <a:solidFill>
                  <a:schemeClr val="accent1">
                    <a:lumMod val="50000"/>
                  </a:schemeClr>
                </a:solidFill>
              </a:rPr>
              <a:t>-</a:t>
            </a:r>
            <a:r>
              <a:rPr lang="en-US" sz="2800" dirty="0">
                <a:solidFill>
                  <a:schemeClr val="accent1">
                    <a:lumMod val="50000"/>
                  </a:schemeClr>
                </a:solidFill>
              </a:rPr>
              <a:t>any Interface should not force any method to class which is implementing it</a:t>
            </a:r>
            <a:endParaRPr lang="en-US" sz="2800" dirty="0"/>
          </a:p>
          <a:p>
            <a:r>
              <a:rPr lang="en-US" sz="2800" dirty="0">
                <a:solidFill>
                  <a:srgbClr val="FF0000"/>
                </a:solidFill>
              </a:rPr>
              <a:t>D</a:t>
            </a:r>
            <a:r>
              <a:rPr lang="en-US" sz="2800" dirty="0"/>
              <a:t> stands for DIP ( Dependency inversion principle)</a:t>
            </a:r>
          </a:p>
          <a:p>
            <a:r>
              <a:rPr lang="en-US" sz="2800" dirty="0">
                <a:solidFill>
                  <a:schemeClr val="accent1">
                    <a:lumMod val="50000"/>
                  </a:schemeClr>
                </a:solidFill>
              </a:rPr>
              <a:t>-Objects should be loosely coupled and injection should happen at runtime</a:t>
            </a:r>
            <a:endParaRPr lang="en-US" sz="2800" dirty="0"/>
          </a:p>
          <a:p>
            <a:endParaRPr lang="en-US" sz="2800" dirty="0"/>
          </a:p>
        </p:txBody>
      </p:sp>
    </p:spTree>
    <p:extLst>
      <p:ext uri="{BB962C8B-B14F-4D97-AF65-F5344CB8AC3E}">
        <p14:creationId xmlns:p14="http://schemas.microsoft.com/office/powerpoint/2010/main" val="5601128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difference between </a:t>
            </a:r>
            <a:r>
              <a:rPr lang="en-US" sz="4799" b="1" dirty="0" err="1">
                <a:solidFill>
                  <a:schemeClr val="bg1"/>
                </a:solidFill>
              </a:rPr>
              <a:t>Asp.Net</a:t>
            </a:r>
            <a:r>
              <a:rPr lang="en-US" sz="4799" b="1" dirty="0">
                <a:solidFill>
                  <a:schemeClr val="bg1"/>
                </a:solidFill>
              </a:rPr>
              <a:t> Web application and MVC web application?</a:t>
            </a:r>
          </a:p>
          <a:p>
            <a:pPr algn="ctr"/>
            <a:endParaRPr lang="en-US" sz="4799" b="1" dirty="0">
              <a:solidFill>
                <a:schemeClr val="bg1"/>
              </a:solidFill>
            </a:endParaRP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endParaRPr lang="en-US" sz="4799" b="1" dirty="0">
              <a:solidFill>
                <a:schemeClr val="bg1"/>
              </a:solidFill>
            </a:endParaRPr>
          </a:p>
        </p:txBody>
      </p:sp>
    </p:spTree>
    <p:extLst>
      <p:ext uri="{BB962C8B-B14F-4D97-AF65-F5344CB8AC3E}">
        <p14:creationId xmlns:p14="http://schemas.microsoft.com/office/powerpoint/2010/main" val="404515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endParaRPr lang="en-US" sz="4799" b="1" dirty="0">
              <a:solidFill>
                <a:schemeClr val="bg1"/>
              </a:solidFill>
            </a:endParaRPr>
          </a:p>
        </p:txBody>
      </p:sp>
      <p:sp>
        <p:nvSpPr>
          <p:cNvPr id="6" name="Rectangle 5">
            <a:extLst>
              <a:ext uri="{FF2B5EF4-FFF2-40B4-BE49-F238E27FC236}">
                <a16:creationId xmlns:a16="http://schemas.microsoft.com/office/drawing/2014/main" id="{95288858-70E8-466A-8968-6FD1B93EB0EA}"/>
              </a:ext>
            </a:extLst>
          </p:cNvPr>
          <p:cNvSpPr/>
          <p:nvPr/>
        </p:nvSpPr>
        <p:spPr>
          <a:xfrm>
            <a:off x="602073" y="2817956"/>
            <a:ext cx="11482250" cy="2308324"/>
          </a:xfrm>
          <a:prstGeom prst="rect">
            <a:avLst/>
          </a:prstGeom>
        </p:spPr>
        <p:txBody>
          <a:bodyPr wrap="square">
            <a:spAutoFit/>
          </a:bodyPr>
          <a:lstStyle/>
          <a:p>
            <a:pPr algn="ctr"/>
            <a:r>
              <a:rPr lang="en-US" sz="4800" dirty="0">
                <a:solidFill>
                  <a:schemeClr val="bg1"/>
                </a:solidFill>
              </a:rPr>
              <a:t>Which is based on dot net core framework</a:t>
            </a:r>
          </a:p>
          <a:p>
            <a:pPr algn="ctr"/>
            <a:r>
              <a:rPr lang="en-US" sz="4800" dirty="0">
                <a:solidFill>
                  <a:schemeClr val="bg1"/>
                </a:solidFill>
              </a:rPr>
              <a:t> </a:t>
            </a:r>
            <a:r>
              <a:rPr lang="en-US" sz="4800" dirty="0">
                <a:solidFill>
                  <a:schemeClr val="accent3"/>
                </a:solidFill>
              </a:rPr>
              <a:t>NOT</a:t>
            </a:r>
            <a:r>
              <a:rPr lang="en-US" sz="4800" dirty="0">
                <a:solidFill>
                  <a:schemeClr val="bg1"/>
                </a:solidFill>
              </a:rPr>
              <a:t> on dot net framework</a:t>
            </a: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799" b="1" dirty="0">
                <a:solidFill>
                  <a:schemeClr val="bg1"/>
                </a:solidFill>
              </a:rPr>
              <a:t>What is MVC 6?</a:t>
            </a:r>
          </a:p>
          <a:p>
            <a:pPr algn="ctr"/>
            <a:endParaRPr lang="en-US" sz="4799" b="1" dirty="0">
              <a:solidFill>
                <a:schemeClr val="bg1"/>
              </a:solidFill>
            </a:endParaRPr>
          </a:p>
        </p:txBody>
      </p:sp>
    </p:spTree>
    <p:extLst>
      <p:ext uri="{BB962C8B-B14F-4D97-AF65-F5344CB8AC3E}">
        <p14:creationId xmlns:p14="http://schemas.microsoft.com/office/powerpoint/2010/main" val="2224762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959B64-12E8-44E3-A9CE-B1937EA7B871}"/>
              </a:ext>
            </a:extLst>
          </p:cNvPr>
          <p:cNvSpPr txBox="1"/>
          <p:nvPr/>
        </p:nvSpPr>
        <p:spPr>
          <a:xfrm>
            <a:off x="1188720" y="849086"/>
            <a:ext cx="9911816"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Can I develop MVC 6/Dot net core application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Without Visual studio?</a:t>
            </a:r>
          </a:p>
        </p:txBody>
      </p:sp>
      <p:sp>
        <p:nvSpPr>
          <p:cNvPr id="3" name="TextBox 2">
            <a:extLst>
              <a:ext uri="{FF2B5EF4-FFF2-40B4-BE49-F238E27FC236}">
                <a16:creationId xmlns:a16="http://schemas.microsoft.com/office/drawing/2014/main" id="{E2ADD0B9-440E-4003-B3B1-9B32C3B471C0}"/>
              </a:ext>
            </a:extLst>
          </p:cNvPr>
          <p:cNvSpPr txBox="1"/>
          <p:nvPr/>
        </p:nvSpPr>
        <p:spPr>
          <a:xfrm>
            <a:off x="1188720" y="2599508"/>
            <a:ext cx="8563563"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Yes   BUT-----  nobody is doing like that</a:t>
            </a:r>
          </a:p>
        </p:txBody>
      </p:sp>
    </p:spTree>
    <p:extLst>
      <p:ext uri="{BB962C8B-B14F-4D97-AF65-F5344CB8AC3E}">
        <p14:creationId xmlns:p14="http://schemas.microsoft.com/office/powerpoint/2010/main" val="835615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9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ue Welcome shape">
            <a:extLst>
              <a:ext uri="{FF2B5EF4-FFF2-40B4-BE49-F238E27FC236}">
                <a16:creationId xmlns:a16="http://schemas.microsoft.com/office/drawing/2014/main" id="{8A67E349-F790-499A-889E-3F8B9E27EE4D}"/>
              </a:ext>
            </a:extLst>
          </p:cNvPr>
          <p:cNvSpPr/>
          <p:nvPr/>
        </p:nvSpPr>
        <p:spPr bwMode="auto">
          <a:xfrm>
            <a:off x="169818" y="214953"/>
            <a:ext cx="11812676" cy="814863"/>
          </a:xfrm>
          <a:prstGeom prst="rect">
            <a:avLst/>
          </a:prstGeom>
          <a:solidFill>
            <a:schemeClr val="bg2">
              <a:lumMod val="2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Presentation Title Rectangle">
            <a:extLst>
              <a:ext uri="{FF2B5EF4-FFF2-40B4-BE49-F238E27FC236}">
                <a16:creationId xmlns:a16="http://schemas.microsoft.com/office/drawing/2014/main" id="{685FF1EC-9642-4C61-96A4-3359CF3BA8FF}"/>
              </a:ext>
            </a:extLst>
          </p:cNvPr>
          <p:cNvSpPr txBox="1">
            <a:spLocks/>
          </p:cNvSpPr>
          <p:nvPr/>
        </p:nvSpPr>
        <p:spPr>
          <a:xfrm>
            <a:off x="410895" y="297074"/>
            <a:ext cx="11570764" cy="768272"/>
          </a:xfrm>
          <a:prstGeom prst="rect">
            <a:avLst/>
          </a:prstGeom>
          <a:noFill/>
        </p:spPr>
        <p:txBody>
          <a:bodyPr lIns="18288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r>
              <a:rPr lang="en-US" sz="4000" b="0" dirty="0">
                <a:solidFill>
                  <a:schemeClr val="bg1">
                    <a:lumMod val="95000"/>
                  </a:schemeClr>
                </a:solidFill>
                <a:latin typeface="Segoe UI Light" pitchFamily="34" charset="0"/>
              </a:rPr>
              <a:t>Before </a:t>
            </a:r>
            <a:r>
              <a:rPr lang="en-US" sz="4000" b="0" dirty="0" err="1">
                <a:solidFill>
                  <a:schemeClr val="bg1">
                    <a:lumMod val="95000"/>
                  </a:schemeClr>
                </a:solidFill>
                <a:latin typeface="Segoe UI Light" pitchFamily="34" charset="0"/>
              </a:rPr>
              <a:t>ASP.Net</a:t>
            </a:r>
            <a:r>
              <a:rPr lang="en-US" sz="4000" b="0" dirty="0">
                <a:solidFill>
                  <a:schemeClr val="bg1">
                    <a:lumMod val="95000"/>
                  </a:schemeClr>
                </a:solidFill>
                <a:latin typeface="Segoe UI Light" pitchFamily="34" charset="0"/>
              </a:rPr>
              <a:t> Core let’s </a:t>
            </a:r>
            <a:r>
              <a:rPr lang="en-US" sz="4000" b="0" dirty="0" err="1">
                <a:solidFill>
                  <a:schemeClr val="bg1">
                    <a:lumMod val="95000"/>
                  </a:schemeClr>
                </a:solidFill>
                <a:latin typeface="Segoe UI Light" pitchFamily="34" charset="0"/>
              </a:rPr>
              <a:t>See</a:t>
            </a:r>
            <a:r>
              <a:rPr lang="en-US" sz="4000" dirty="0" err="1">
                <a:solidFill>
                  <a:srgbClr val="FFC000"/>
                </a:solidFill>
                <a:latin typeface="Segoe UI Light" pitchFamily="34" charset="0"/>
              </a:rPr>
              <a:t>.Net</a:t>
            </a:r>
            <a:r>
              <a:rPr lang="en-US" sz="4000" dirty="0">
                <a:solidFill>
                  <a:srgbClr val="FFC000"/>
                </a:solidFill>
                <a:latin typeface="Segoe UI Light" pitchFamily="34" charset="0"/>
              </a:rPr>
              <a:t> Core</a:t>
            </a:r>
          </a:p>
        </p:txBody>
      </p:sp>
    </p:spTree>
    <p:extLst>
      <p:ext uri="{BB962C8B-B14F-4D97-AF65-F5344CB8AC3E}">
        <p14:creationId xmlns:p14="http://schemas.microsoft.com/office/powerpoint/2010/main" val="1227619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C3687-4BB9-475D-86C0-08AE5231B849}"/>
              </a:ext>
            </a:extLst>
          </p:cNvPr>
          <p:cNvSpPr txBox="1"/>
          <p:nvPr/>
        </p:nvSpPr>
        <p:spPr>
          <a:xfrm>
            <a:off x="431547" y="365760"/>
            <a:ext cx="1132572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Understand dotnet code with simple application</a:t>
            </a:r>
          </a:p>
        </p:txBody>
      </p:sp>
      <p:pic>
        <p:nvPicPr>
          <p:cNvPr id="3" name="Picture 2">
            <a:extLst>
              <a:ext uri="{FF2B5EF4-FFF2-40B4-BE49-F238E27FC236}">
                <a16:creationId xmlns:a16="http://schemas.microsoft.com/office/drawing/2014/main" id="{736EAA50-919D-4DB9-90B6-3EBE8A064C9B}"/>
              </a:ext>
            </a:extLst>
          </p:cNvPr>
          <p:cNvPicPr>
            <a:picLocks noChangeAspect="1"/>
          </p:cNvPicPr>
          <p:nvPr/>
        </p:nvPicPr>
        <p:blipFill>
          <a:blip r:embed="rId2"/>
          <a:stretch>
            <a:fillRect/>
          </a:stretch>
        </p:blipFill>
        <p:spPr>
          <a:xfrm>
            <a:off x="431547" y="1520700"/>
            <a:ext cx="6597524" cy="3614601"/>
          </a:xfrm>
          <a:prstGeom prst="rect">
            <a:avLst/>
          </a:prstGeom>
        </p:spPr>
      </p:pic>
      <p:sp>
        <p:nvSpPr>
          <p:cNvPr id="4" name="TextBox 3">
            <a:extLst>
              <a:ext uri="{FF2B5EF4-FFF2-40B4-BE49-F238E27FC236}">
                <a16:creationId xmlns:a16="http://schemas.microsoft.com/office/drawing/2014/main" id="{EB3EE658-DD70-4DEF-99DA-05C3606EDC43}"/>
              </a:ext>
            </a:extLst>
          </p:cNvPr>
          <p:cNvSpPr txBox="1"/>
          <p:nvPr/>
        </p:nvSpPr>
        <p:spPr>
          <a:xfrm>
            <a:off x="7785463" y="2259874"/>
            <a:ext cx="2265044" cy="184665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Open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Command</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prompt</a:t>
            </a:r>
          </a:p>
        </p:txBody>
      </p:sp>
    </p:spTree>
    <p:extLst>
      <p:ext uri="{BB962C8B-B14F-4D97-AF65-F5344CB8AC3E}">
        <p14:creationId xmlns:p14="http://schemas.microsoft.com/office/powerpoint/2010/main" val="23085391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BB3F2-7B4D-4D00-BBA2-9E74BDF997BC}"/>
              </a:ext>
            </a:extLst>
          </p:cNvPr>
          <p:cNvPicPr>
            <a:picLocks noChangeAspect="1"/>
          </p:cNvPicPr>
          <p:nvPr/>
        </p:nvPicPr>
        <p:blipFill>
          <a:blip r:embed="rId2"/>
          <a:stretch>
            <a:fillRect/>
          </a:stretch>
        </p:blipFill>
        <p:spPr>
          <a:xfrm>
            <a:off x="386896" y="126275"/>
            <a:ext cx="9050698" cy="6496594"/>
          </a:xfrm>
          <a:prstGeom prst="rect">
            <a:avLst/>
          </a:prstGeom>
        </p:spPr>
      </p:pic>
      <p:cxnSp>
        <p:nvCxnSpPr>
          <p:cNvPr id="4" name="Straight Connector 3">
            <a:extLst>
              <a:ext uri="{FF2B5EF4-FFF2-40B4-BE49-F238E27FC236}">
                <a16:creationId xmlns:a16="http://schemas.microsoft.com/office/drawing/2014/main" id="{F45260AE-A34F-40B8-B29D-93E9E822480B}"/>
              </a:ext>
            </a:extLst>
          </p:cNvPr>
          <p:cNvCxnSpPr/>
          <p:nvPr/>
        </p:nvCxnSpPr>
        <p:spPr>
          <a:xfrm>
            <a:off x="4245429" y="914400"/>
            <a:ext cx="184898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3388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550DCE-2BDA-479A-ADC0-D8FFA5702F97}"/>
              </a:ext>
            </a:extLst>
          </p:cNvPr>
          <p:cNvPicPr>
            <a:picLocks noChangeAspect="1"/>
          </p:cNvPicPr>
          <p:nvPr/>
        </p:nvPicPr>
        <p:blipFill>
          <a:blip r:embed="rId2"/>
          <a:stretch>
            <a:fillRect/>
          </a:stretch>
        </p:blipFill>
        <p:spPr>
          <a:xfrm>
            <a:off x="572088" y="297997"/>
            <a:ext cx="6532517" cy="5475786"/>
          </a:xfrm>
          <a:prstGeom prst="rect">
            <a:avLst/>
          </a:prstGeom>
        </p:spPr>
      </p:pic>
    </p:spTree>
    <p:extLst>
      <p:ext uri="{BB962C8B-B14F-4D97-AF65-F5344CB8AC3E}">
        <p14:creationId xmlns:p14="http://schemas.microsoft.com/office/powerpoint/2010/main" val="17379418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85FDCD-6089-45CA-8CEE-52BD49BB9BC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3071" b="100000" l="4458" r="97518">
                        <a14:foregroundMark x1="48116" y1="52646" x2="56618" y2="46869"/>
                        <a14:foregroundMark x1="40763" y1="55677" x2="43107" y2="55677"/>
                      </a14:backgroundRemoval>
                    </a14:imgEffect>
                  </a14:imgLayer>
                </a14:imgProps>
              </a:ext>
              <a:ext uri="{28A0092B-C50C-407E-A947-70E740481C1C}">
                <a14:useLocalDpi xmlns:a14="http://schemas.microsoft.com/office/drawing/2010/main" val="0"/>
              </a:ext>
            </a:extLst>
          </a:blip>
          <a:stretch>
            <a:fillRect/>
          </a:stretch>
        </p:blipFill>
        <p:spPr>
          <a:xfrm>
            <a:off x="386886" y="218007"/>
            <a:ext cx="2358163" cy="2681591"/>
          </a:xfrm>
          <a:prstGeom prst="rect">
            <a:avLst/>
          </a:prstGeom>
        </p:spPr>
      </p:pic>
      <p:pic>
        <p:nvPicPr>
          <p:cNvPr id="4" name="Picture 2" descr="Microsoft Certified Trainer 2020-2021">
            <a:extLst>
              <a:ext uri="{FF2B5EF4-FFF2-40B4-BE49-F238E27FC236}">
                <a16:creationId xmlns:a16="http://schemas.microsoft.com/office/drawing/2014/main" id="{851F71C4-0890-4968-8EAB-8886E967C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33" y="3824272"/>
            <a:ext cx="2681591" cy="26815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263B12B-8351-483B-AEA0-CE4497E90826}"/>
              </a:ext>
            </a:extLst>
          </p:cNvPr>
          <p:cNvSpPr/>
          <p:nvPr/>
        </p:nvSpPr>
        <p:spPr>
          <a:xfrm>
            <a:off x="333833" y="218007"/>
            <a:ext cx="2464266" cy="2681591"/>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Rectangle 5">
            <a:extLst>
              <a:ext uri="{FF2B5EF4-FFF2-40B4-BE49-F238E27FC236}">
                <a16:creationId xmlns:a16="http://schemas.microsoft.com/office/drawing/2014/main" id="{6A5543C6-D757-4959-8122-E22E72915514}"/>
              </a:ext>
            </a:extLst>
          </p:cNvPr>
          <p:cNvSpPr/>
          <p:nvPr/>
        </p:nvSpPr>
        <p:spPr>
          <a:xfrm>
            <a:off x="222038" y="2872687"/>
            <a:ext cx="3720285" cy="1138476"/>
          </a:xfrm>
          <a:prstGeom prst="rect">
            <a:avLst/>
          </a:prstGeom>
        </p:spPr>
        <p:txBody>
          <a:bodyPr wrap="square">
            <a:spAutoFit/>
          </a:bodyPr>
          <a:lstStyle/>
          <a:p>
            <a:pPr lvl="0"/>
            <a:r>
              <a:rPr lang="en-US" sz="3199" b="1" dirty="0">
                <a:solidFill>
                  <a:schemeClr val="tx2"/>
                </a:solidFill>
                <a:latin typeface="Calibri" panose="020F0502020204030204" pitchFamily="34" charset="0"/>
                <a:cs typeface="Calibri" panose="020F0502020204030204" pitchFamily="34" charset="0"/>
              </a:rPr>
              <a:t>Maruti Makwana</a:t>
            </a:r>
          </a:p>
          <a:p>
            <a:r>
              <a:rPr lang="en-US" sz="1799" dirty="0">
                <a:solidFill>
                  <a:schemeClr val="tx2"/>
                </a:solidFill>
                <a:latin typeface="Calibri" panose="020F0502020204030204" pitchFamily="34" charset="0"/>
                <a:cs typeface="Calibri" panose="020F0502020204030204" pitchFamily="34" charset="0"/>
              </a:rPr>
              <a:t>MICROSOFT CERTIFIED TRAINER</a:t>
            </a:r>
          </a:p>
          <a:p>
            <a:pPr lvl="0"/>
            <a:endParaRPr lang="en-US" sz="1799" spc="300" dirty="0">
              <a:solidFill>
                <a:schemeClr val="tx2"/>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C2AEAA3-80B4-4780-B3E2-DB0532A90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4565" y="218006"/>
            <a:ext cx="8552221" cy="6414166"/>
          </a:xfrm>
          <a:prstGeom prst="rect">
            <a:avLst/>
          </a:prstGeom>
        </p:spPr>
      </p:pic>
    </p:spTree>
    <p:extLst>
      <p:ext uri="{BB962C8B-B14F-4D97-AF65-F5344CB8AC3E}">
        <p14:creationId xmlns:p14="http://schemas.microsoft.com/office/powerpoint/2010/main" val="32596144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E298D-7A83-4E43-A6F4-40347BCA0D79}"/>
              </a:ext>
            </a:extLst>
          </p:cNvPr>
          <p:cNvPicPr>
            <a:picLocks noChangeAspect="1"/>
          </p:cNvPicPr>
          <p:nvPr/>
        </p:nvPicPr>
        <p:blipFill>
          <a:blip r:embed="rId2"/>
          <a:stretch>
            <a:fillRect/>
          </a:stretch>
        </p:blipFill>
        <p:spPr>
          <a:xfrm>
            <a:off x="435474" y="1303564"/>
            <a:ext cx="10188172" cy="5253990"/>
          </a:xfrm>
          <a:prstGeom prst="rect">
            <a:avLst/>
          </a:prstGeom>
        </p:spPr>
      </p:pic>
      <p:sp>
        <p:nvSpPr>
          <p:cNvPr id="3" name="TextBox 2">
            <a:extLst>
              <a:ext uri="{FF2B5EF4-FFF2-40B4-BE49-F238E27FC236}">
                <a16:creationId xmlns:a16="http://schemas.microsoft.com/office/drawing/2014/main" id="{89DEB50D-1B10-44D5-BB1C-7C3A9F8E7905}"/>
              </a:ext>
            </a:extLst>
          </p:cNvPr>
          <p:cNvSpPr txBox="1"/>
          <p:nvPr/>
        </p:nvSpPr>
        <p:spPr>
          <a:xfrm>
            <a:off x="574765" y="444137"/>
            <a:ext cx="8927059" cy="430887"/>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can create any of these projects using dotnet command</a:t>
            </a:r>
          </a:p>
        </p:txBody>
      </p:sp>
    </p:spTree>
    <p:extLst>
      <p:ext uri="{BB962C8B-B14F-4D97-AF65-F5344CB8AC3E}">
        <p14:creationId xmlns:p14="http://schemas.microsoft.com/office/powerpoint/2010/main" val="23273564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0A3FE-24AE-480E-9FB2-997D65D7C19D}"/>
              </a:ext>
            </a:extLst>
          </p:cNvPr>
          <p:cNvPicPr>
            <a:picLocks noChangeAspect="1"/>
          </p:cNvPicPr>
          <p:nvPr/>
        </p:nvPicPr>
        <p:blipFill>
          <a:blip r:embed="rId2"/>
          <a:stretch>
            <a:fillRect/>
          </a:stretch>
        </p:blipFill>
        <p:spPr>
          <a:xfrm>
            <a:off x="285387" y="1158240"/>
            <a:ext cx="10237055" cy="5556068"/>
          </a:xfrm>
          <a:prstGeom prst="rect">
            <a:avLst/>
          </a:prstGeom>
        </p:spPr>
      </p:pic>
      <p:sp>
        <p:nvSpPr>
          <p:cNvPr id="3" name="TextBox 2">
            <a:extLst>
              <a:ext uri="{FF2B5EF4-FFF2-40B4-BE49-F238E27FC236}">
                <a16:creationId xmlns:a16="http://schemas.microsoft.com/office/drawing/2014/main" id="{61012EA3-2051-4B16-9DE3-8B4C82F4B660}"/>
              </a:ext>
            </a:extLst>
          </p:cNvPr>
          <p:cNvSpPr txBox="1"/>
          <p:nvPr/>
        </p:nvSpPr>
        <p:spPr>
          <a:xfrm>
            <a:off x="522515" y="391886"/>
            <a:ext cx="772814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created new console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applicaiton</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770625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DFAB5-2AF1-4187-AD8C-1FD5F620CE13}"/>
              </a:ext>
            </a:extLst>
          </p:cNvPr>
          <p:cNvPicPr>
            <a:picLocks noChangeAspect="1"/>
          </p:cNvPicPr>
          <p:nvPr/>
        </p:nvPicPr>
        <p:blipFill>
          <a:blip r:embed="rId2"/>
          <a:stretch>
            <a:fillRect/>
          </a:stretch>
        </p:blipFill>
        <p:spPr>
          <a:xfrm>
            <a:off x="286202" y="180702"/>
            <a:ext cx="7211878" cy="6421707"/>
          </a:xfrm>
          <a:prstGeom prst="rect">
            <a:avLst/>
          </a:prstGeom>
        </p:spPr>
      </p:pic>
      <p:sp>
        <p:nvSpPr>
          <p:cNvPr id="3" name="TextBox 2">
            <a:extLst>
              <a:ext uri="{FF2B5EF4-FFF2-40B4-BE49-F238E27FC236}">
                <a16:creationId xmlns:a16="http://schemas.microsoft.com/office/drawing/2014/main" id="{F250ED46-3FB9-44F4-A925-78D92C7FFBDE}"/>
              </a:ext>
            </a:extLst>
          </p:cNvPr>
          <p:cNvSpPr txBox="1"/>
          <p:nvPr/>
        </p:nvSpPr>
        <p:spPr>
          <a:xfrm>
            <a:off x="7837714" y="1985555"/>
            <a:ext cx="3605349" cy="2462213"/>
          </a:xfrm>
          <a:prstGeom prst="rect">
            <a:avLst/>
          </a:prstGeom>
          <a:noFill/>
        </p:spPr>
        <p:txBody>
          <a:bodyPr wrap="squar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got new project with very simple project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And its running </a:t>
            </a:r>
          </a:p>
        </p:txBody>
      </p:sp>
    </p:spTree>
    <p:extLst>
      <p:ext uri="{BB962C8B-B14F-4D97-AF65-F5344CB8AC3E}">
        <p14:creationId xmlns:p14="http://schemas.microsoft.com/office/powerpoint/2010/main" val="27317929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FAEE7-7AD7-4CFE-9BFA-C77D61559597}"/>
              </a:ext>
            </a:extLst>
          </p:cNvPr>
          <p:cNvPicPr>
            <a:picLocks noChangeAspect="1"/>
          </p:cNvPicPr>
          <p:nvPr/>
        </p:nvPicPr>
        <p:blipFill>
          <a:blip r:embed="rId2"/>
          <a:stretch>
            <a:fillRect/>
          </a:stretch>
        </p:blipFill>
        <p:spPr>
          <a:xfrm>
            <a:off x="223201" y="281531"/>
            <a:ext cx="7450675" cy="2108972"/>
          </a:xfrm>
          <a:prstGeom prst="rect">
            <a:avLst/>
          </a:prstGeom>
        </p:spPr>
      </p:pic>
      <p:pic>
        <p:nvPicPr>
          <p:cNvPr id="3" name="Picture 2">
            <a:extLst>
              <a:ext uri="{FF2B5EF4-FFF2-40B4-BE49-F238E27FC236}">
                <a16:creationId xmlns:a16="http://schemas.microsoft.com/office/drawing/2014/main" id="{B56E5D57-A7BC-4F32-BE5E-776E69B790F8}"/>
              </a:ext>
            </a:extLst>
          </p:cNvPr>
          <p:cNvPicPr>
            <a:picLocks noChangeAspect="1"/>
          </p:cNvPicPr>
          <p:nvPr/>
        </p:nvPicPr>
        <p:blipFill>
          <a:blip r:embed="rId3"/>
          <a:stretch>
            <a:fillRect/>
          </a:stretch>
        </p:blipFill>
        <p:spPr>
          <a:xfrm>
            <a:off x="536302" y="3065145"/>
            <a:ext cx="7667625" cy="3105150"/>
          </a:xfrm>
          <a:prstGeom prst="rect">
            <a:avLst/>
          </a:prstGeom>
        </p:spPr>
      </p:pic>
      <p:sp>
        <p:nvSpPr>
          <p:cNvPr id="4" name="TextBox 3">
            <a:extLst>
              <a:ext uri="{FF2B5EF4-FFF2-40B4-BE49-F238E27FC236}">
                <a16:creationId xmlns:a16="http://schemas.microsoft.com/office/drawing/2014/main" id="{FC33A1E8-C63D-41C6-99BA-4586A67B08C4}"/>
              </a:ext>
            </a:extLst>
          </p:cNvPr>
          <p:cNvSpPr txBox="1"/>
          <p:nvPr/>
        </p:nvSpPr>
        <p:spPr>
          <a:xfrm>
            <a:off x="8399417" y="1110343"/>
            <a:ext cx="2908681"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 very simple</a:t>
            </a:r>
          </a:p>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a:t>
            </a:r>
          </a:p>
        </p:txBody>
      </p:sp>
    </p:spTree>
    <p:extLst>
      <p:ext uri="{BB962C8B-B14F-4D97-AF65-F5344CB8AC3E}">
        <p14:creationId xmlns:p14="http://schemas.microsoft.com/office/powerpoint/2010/main" val="2155835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A7F6EA-560E-43BC-9EC4-D171B88EF585}"/>
              </a:ext>
            </a:extLst>
          </p:cNvPr>
          <p:cNvPicPr>
            <a:picLocks noChangeAspect="1"/>
          </p:cNvPicPr>
          <p:nvPr/>
        </p:nvPicPr>
        <p:blipFill>
          <a:blip r:embed="rId2"/>
          <a:stretch>
            <a:fillRect/>
          </a:stretch>
        </p:blipFill>
        <p:spPr>
          <a:xfrm>
            <a:off x="275726" y="1371055"/>
            <a:ext cx="11570440" cy="3488328"/>
          </a:xfrm>
          <a:prstGeom prst="rect">
            <a:avLst/>
          </a:prstGeom>
        </p:spPr>
      </p:pic>
      <p:sp>
        <p:nvSpPr>
          <p:cNvPr id="3" name="TextBox 2">
            <a:extLst>
              <a:ext uri="{FF2B5EF4-FFF2-40B4-BE49-F238E27FC236}">
                <a16:creationId xmlns:a16="http://schemas.microsoft.com/office/drawing/2014/main" id="{F204A802-9FDE-47FB-899A-1044D6B26529}"/>
              </a:ext>
            </a:extLst>
          </p:cNvPr>
          <p:cNvSpPr txBox="1"/>
          <p:nvPr/>
        </p:nvSpPr>
        <p:spPr>
          <a:xfrm>
            <a:off x="1149531" y="666206"/>
            <a:ext cx="692657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Adding new package using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npm</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8941666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50A2C5-64D5-42A5-A1CE-DB415F4928D0}"/>
              </a:ext>
            </a:extLst>
          </p:cNvPr>
          <p:cNvPicPr>
            <a:picLocks noChangeAspect="1"/>
          </p:cNvPicPr>
          <p:nvPr/>
        </p:nvPicPr>
        <p:blipFill>
          <a:blip r:embed="rId2"/>
          <a:stretch>
            <a:fillRect/>
          </a:stretch>
        </p:blipFill>
        <p:spPr>
          <a:xfrm>
            <a:off x="229325" y="1038633"/>
            <a:ext cx="10251436" cy="5636487"/>
          </a:xfrm>
          <a:prstGeom prst="rect">
            <a:avLst/>
          </a:prstGeom>
        </p:spPr>
      </p:pic>
      <p:sp>
        <p:nvSpPr>
          <p:cNvPr id="3" name="TextBox 2">
            <a:extLst>
              <a:ext uri="{FF2B5EF4-FFF2-40B4-BE49-F238E27FC236}">
                <a16:creationId xmlns:a16="http://schemas.microsoft.com/office/drawing/2014/main" id="{BDA80EAA-B484-4CF0-9634-4CD6375A6B71}"/>
              </a:ext>
            </a:extLst>
          </p:cNvPr>
          <p:cNvSpPr txBox="1"/>
          <p:nvPr/>
        </p:nvSpPr>
        <p:spPr>
          <a:xfrm>
            <a:off x="522515" y="423080"/>
            <a:ext cx="10614444" cy="615553"/>
          </a:xfrm>
          <a:prstGeom prst="rect">
            <a:avLst/>
          </a:prstGeom>
          <a:noFill/>
        </p:spPr>
        <p:txBody>
          <a:bodyPr wrap="none" lIns="0" tIns="0" rIns="0" bIns="0" rtlCol="0">
            <a:spAutoFit/>
          </a:bodyPr>
          <a:lstStyle/>
          <a:p>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Csproj</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file will get changed and package is added</a:t>
            </a:r>
          </a:p>
        </p:txBody>
      </p:sp>
    </p:spTree>
    <p:extLst>
      <p:ext uri="{BB962C8B-B14F-4D97-AF65-F5344CB8AC3E}">
        <p14:creationId xmlns:p14="http://schemas.microsoft.com/office/powerpoint/2010/main" val="22712510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B1244-C3A3-4B50-9AA7-D42E04EB9C4B}"/>
              </a:ext>
            </a:extLst>
          </p:cNvPr>
          <p:cNvPicPr>
            <a:picLocks noChangeAspect="1"/>
          </p:cNvPicPr>
          <p:nvPr/>
        </p:nvPicPr>
        <p:blipFill>
          <a:blip r:embed="rId2"/>
          <a:stretch>
            <a:fillRect/>
          </a:stretch>
        </p:blipFill>
        <p:spPr>
          <a:xfrm>
            <a:off x="262117" y="144779"/>
            <a:ext cx="9953991" cy="5994763"/>
          </a:xfrm>
          <a:prstGeom prst="rect">
            <a:avLst/>
          </a:prstGeom>
        </p:spPr>
      </p:pic>
    </p:spTree>
    <p:extLst>
      <p:ext uri="{BB962C8B-B14F-4D97-AF65-F5344CB8AC3E}">
        <p14:creationId xmlns:p14="http://schemas.microsoft.com/office/powerpoint/2010/main" val="260908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5C2B88-875B-4CD5-A762-0E8FEF1F096E}"/>
              </a:ext>
            </a:extLst>
          </p:cNvPr>
          <p:cNvPicPr>
            <a:picLocks noChangeAspect="1"/>
          </p:cNvPicPr>
          <p:nvPr/>
        </p:nvPicPr>
        <p:blipFill>
          <a:blip r:embed="rId2"/>
          <a:stretch>
            <a:fillRect/>
          </a:stretch>
        </p:blipFill>
        <p:spPr>
          <a:xfrm>
            <a:off x="383766" y="252548"/>
            <a:ext cx="8351900" cy="4685212"/>
          </a:xfrm>
          <a:prstGeom prst="rect">
            <a:avLst/>
          </a:prstGeom>
        </p:spPr>
      </p:pic>
    </p:spTree>
    <p:extLst>
      <p:ext uri="{BB962C8B-B14F-4D97-AF65-F5344CB8AC3E}">
        <p14:creationId xmlns:p14="http://schemas.microsoft.com/office/powerpoint/2010/main" val="27237501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482B84-F94A-4F4D-ABEE-8C1C9B9F0C5D}"/>
              </a:ext>
            </a:extLst>
          </p:cNvPr>
          <p:cNvPicPr>
            <a:picLocks noChangeAspect="1"/>
          </p:cNvPicPr>
          <p:nvPr/>
        </p:nvPicPr>
        <p:blipFill>
          <a:blip r:embed="rId2"/>
          <a:stretch>
            <a:fillRect/>
          </a:stretch>
        </p:blipFill>
        <p:spPr>
          <a:xfrm>
            <a:off x="440780" y="168183"/>
            <a:ext cx="10109890" cy="4991645"/>
          </a:xfrm>
          <a:prstGeom prst="rect">
            <a:avLst/>
          </a:prstGeom>
        </p:spPr>
      </p:pic>
    </p:spTree>
    <p:extLst>
      <p:ext uri="{BB962C8B-B14F-4D97-AF65-F5344CB8AC3E}">
        <p14:creationId xmlns:p14="http://schemas.microsoft.com/office/powerpoint/2010/main" val="16045095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6C339-CB5C-4819-8240-0278AAE5AE33}"/>
              </a:ext>
            </a:extLst>
          </p:cNvPr>
          <p:cNvPicPr>
            <a:picLocks noChangeAspect="1"/>
          </p:cNvPicPr>
          <p:nvPr/>
        </p:nvPicPr>
        <p:blipFill>
          <a:blip r:embed="rId2"/>
          <a:stretch>
            <a:fillRect/>
          </a:stretch>
        </p:blipFill>
        <p:spPr>
          <a:xfrm>
            <a:off x="250416" y="234178"/>
            <a:ext cx="10348092" cy="6440942"/>
          </a:xfrm>
          <a:prstGeom prst="rect">
            <a:avLst/>
          </a:prstGeom>
        </p:spPr>
      </p:pic>
    </p:spTree>
    <p:extLst>
      <p:ext uri="{BB962C8B-B14F-4D97-AF65-F5344CB8AC3E}">
        <p14:creationId xmlns:p14="http://schemas.microsoft.com/office/powerpoint/2010/main" val="8100967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Content Placeholder 3"/>
          <p:cNvSpPr txBox="1">
            <a:spLocks/>
          </p:cNvSpPr>
          <p:nvPr/>
        </p:nvSpPr>
        <p:spPr>
          <a:xfrm>
            <a:off x="1409143" y="786956"/>
            <a:ext cx="1572075"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Azure</a:t>
            </a:r>
          </a:p>
        </p:txBody>
      </p:sp>
      <p:sp>
        <p:nvSpPr>
          <p:cNvPr id="6" name="Content Placeholder 3"/>
          <p:cNvSpPr txBox="1">
            <a:spLocks/>
          </p:cNvSpPr>
          <p:nvPr/>
        </p:nvSpPr>
        <p:spPr>
          <a:xfrm>
            <a:off x="461384" y="1947094"/>
            <a:ext cx="260153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err="1"/>
              <a:t>Ado.Net</a:t>
            </a:r>
            <a:endParaRPr lang="en-US" sz="3732" dirty="0"/>
          </a:p>
        </p:txBody>
      </p:sp>
      <p:sp>
        <p:nvSpPr>
          <p:cNvPr id="7" name="Content Placeholder 3"/>
          <p:cNvSpPr txBox="1">
            <a:spLocks/>
          </p:cNvSpPr>
          <p:nvPr/>
        </p:nvSpPr>
        <p:spPr>
          <a:xfrm>
            <a:off x="2844935" y="976938"/>
            <a:ext cx="33487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Dot Net</a:t>
            </a:r>
          </a:p>
        </p:txBody>
      </p:sp>
      <p:sp>
        <p:nvSpPr>
          <p:cNvPr id="8" name="Content Placeholder 3"/>
          <p:cNvSpPr txBox="1">
            <a:spLocks/>
          </p:cNvSpPr>
          <p:nvPr/>
        </p:nvSpPr>
        <p:spPr>
          <a:xfrm>
            <a:off x="2736301" y="2691842"/>
            <a:ext cx="3144614"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Code First </a:t>
            </a:r>
          </a:p>
          <a:p>
            <a:pPr algn="ctr"/>
            <a:r>
              <a:rPr lang="en-US" sz="3732" dirty="0"/>
              <a:t>approach</a:t>
            </a:r>
          </a:p>
        </p:txBody>
      </p:sp>
      <p:sp>
        <p:nvSpPr>
          <p:cNvPr id="9" name="Content Placeholder 3"/>
          <p:cNvSpPr txBox="1">
            <a:spLocks/>
          </p:cNvSpPr>
          <p:nvPr/>
        </p:nvSpPr>
        <p:spPr>
          <a:xfrm>
            <a:off x="6625743" y="3561931"/>
            <a:ext cx="3144614"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Middleware</a:t>
            </a:r>
          </a:p>
        </p:txBody>
      </p:sp>
      <p:sp>
        <p:nvSpPr>
          <p:cNvPr id="10" name="Content Placeholder 3"/>
          <p:cNvSpPr txBox="1">
            <a:spLocks/>
          </p:cNvSpPr>
          <p:nvPr/>
        </p:nvSpPr>
        <p:spPr>
          <a:xfrm>
            <a:off x="1135051" y="5651690"/>
            <a:ext cx="3144614"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TAG Helper</a:t>
            </a:r>
          </a:p>
        </p:txBody>
      </p:sp>
      <p:sp>
        <p:nvSpPr>
          <p:cNvPr id="23" name="Content Placeholder 3"/>
          <p:cNvSpPr txBox="1">
            <a:spLocks/>
          </p:cNvSpPr>
          <p:nvPr/>
        </p:nvSpPr>
        <p:spPr>
          <a:xfrm>
            <a:off x="-182571" y="3151617"/>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C#</a:t>
            </a:r>
          </a:p>
        </p:txBody>
      </p:sp>
      <p:sp>
        <p:nvSpPr>
          <p:cNvPr id="24" name="Content Placeholder 3"/>
          <p:cNvSpPr txBox="1">
            <a:spLocks/>
          </p:cNvSpPr>
          <p:nvPr/>
        </p:nvSpPr>
        <p:spPr>
          <a:xfrm>
            <a:off x="5880915" y="2410735"/>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MVC</a:t>
            </a:r>
          </a:p>
        </p:txBody>
      </p:sp>
      <p:sp>
        <p:nvSpPr>
          <p:cNvPr id="30" name="Content Placeholder 3"/>
          <p:cNvSpPr txBox="1">
            <a:spLocks/>
          </p:cNvSpPr>
          <p:nvPr/>
        </p:nvSpPr>
        <p:spPr>
          <a:xfrm>
            <a:off x="6873177" y="5401146"/>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LINQ</a:t>
            </a:r>
          </a:p>
        </p:txBody>
      </p:sp>
      <p:sp>
        <p:nvSpPr>
          <p:cNvPr id="35" name="Content Placeholder 3"/>
          <p:cNvSpPr txBox="1">
            <a:spLocks/>
          </p:cNvSpPr>
          <p:nvPr/>
        </p:nvSpPr>
        <p:spPr>
          <a:xfrm>
            <a:off x="8467491" y="1395292"/>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Pipeline</a:t>
            </a:r>
          </a:p>
        </p:txBody>
      </p:sp>
      <p:sp>
        <p:nvSpPr>
          <p:cNvPr id="36" name="Content Placeholder 3"/>
          <p:cNvSpPr txBox="1">
            <a:spLocks/>
          </p:cNvSpPr>
          <p:nvPr/>
        </p:nvSpPr>
        <p:spPr>
          <a:xfrm>
            <a:off x="5684748" y="764536"/>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Dot Net Core</a:t>
            </a:r>
          </a:p>
        </p:txBody>
      </p:sp>
      <p:sp>
        <p:nvSpPr>
          <p:cNvPr id="26" name="Content Placeholder 3">
            <a:extLst>
              <a:ext uri="{FF2B5EF4-FFF2-40B4-BE49-F238E27FC236}">
                <a16:creationId xmlns:a16="http://schemas.microsoft.com/office/drawing/2014/main" id="{591BBF06-94C2-48EB-B746-9E253566E5FF}"/>
              </a:ext>
            </a:extLst>
          </p:cNvPr>
          <p:cNvSpPr txBox="1">
            <a:spLocks/>
          </p:cNvSpPr>
          <p:nvPr/>
        </p:nvSpPr>
        <p:spPr>
          <a:xfrm>
            <a:off x="9025529" y="4522561"/>
            <a:ext cx="3144614"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 SQL</a:t>
            </a:r>
          </a:p>
        </p:txBody>
      </p:sp>
      <p:sp>
        <p:nvSpPr>
          <p:cNvPr id="15" name="Content Placeholder 3">
            <a:extLst>
              <a:ext uri="{FF2B5EF4-FFF2-40B4-BE49-F238E27FC236}">
                <a16:creationId xmlns:a16="http://schemas.microsoft.com/office/drawing/2014/main" id="{396E3E30-EDC8-482F-80AD-BC5CCDFE607B}"/>
              </a:ext>
            </a:extLst>
          </p:cNvPr>
          <p:cNvSpPr txBox="1">
            <a:spLocks/>
          </p:cNvSpPr>
          <p:nvPr/>
        </p:nvSpPr>
        <p:spPr>
          <a:xfrm>
            <a:off x="-291428" y="4447167"/>
            <a:ext cx="3889442"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async &amp; await</a:t>
            </a:r>
          </a:p>
        </p:txBody>
      </p:sp>
      <p:sp>
        <p:nvSpPr>
          <p:cNvPr id="16" name="Content Placeholder 3">
            <a:extLst>
              <a:ext uri="{FF2B5EF4-FFF2-40B4-BE49-F238E27FC236}">
                <a16:creationId xmlns:a16="http://schemas.microsoft.com/office/drawing/2014/main" id="{F0FFB08E-ADD5-42F0-A205-097B0F8CB284}"/>
              </a:ext>
            </a:extLst>
          </p:cNvPr>
          <p:cNvSpPr txBox="1">
            <a:spLocks/>
          </p:cNvSpPr>
          <p:nvPr/>
        </p:nvSpPr>
        <p:spPr>
          <a:xfrm>
            <a:off x="4522105" y="4741402"/>
            <a:ext cx="3144614" cy="554766"/>
          </a:xfrm>
          <a:prstGeom prst="rect">
            <a:avLst/>
          </a:prstGeom>
        </p:spPr>
        <p:txBody>
          <a:bodyPr vert="horz" lIns="91416" tIns="45708" rIns="91416" bIns="45708" rtlCol="0">
            <a:noAutofit/>
          </a:bodyPr>
          <a:lstStyle>
            <a:lvl1pPr marL="0" indent="0" algn="r" defTabSz="914400" rtl="0" eaLnBrk="1" latinLnBrk="0" hangingPunct="1">
              <a:lnSpc>
                <a:spcPct val="90000"/>
              </a:lnSpc>
              <a:spcBef>
                <a:spcPts val="1000"/>
              </a:spcBef>
              <a:buFont typeface="Arial" panose="020B0604020202020204" pitchFamily="34" charset="0"/>
              <a:buNone/>
              <a:defRPr sz="3733" kern="1200" baseline="0">
                <a:gradFill>
                  <a:gsLst>
                    <a:gs pos="100000">
                      <a:schemeClr val="bg1"/>
                    </a:gs>
                    <a:gs pos="0">
                      <a:schemeClr val="bg1"/>
                    </a:gs>
                  </a:gsLst>
                  <a:lin ang="5400000" scaled="0"/>
                </a:gra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8533"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732" dirty="0"/>
              <a:t>Dependency </a:t>
            </a:r>
          </a:p>
          <a:p>
            <a:pPr algn="ctr"/>
            <a:r>
              <a:rPr lang="en-US" sz="3732" dirty="0"/>
              <a:t>injection</a:t>
            </a:r>
          </a:p>
        </p:txBody>
      </p:sp>
    </p:spTree>
    <p:extLst>
      <p:ext uri="{BB962C8B-B14F-4D97-AF65-F5344CB8AC3E}">
        <p14:creationId xmlns:p14="http://schemas.microsoft.com/office/powerpoint/2010/main" val="2548908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913078-70A2-4E18-881C-1D2AEF8171B2}"/>
              </a:ext>
            </a:extLst>
          </p:cNvPr>
          <p:cNvPicPr>
            <a:picLocks noChangeAspect="1"/>
          </p:cNvPicPr>
          <p:nvPr/>
        </p:nvPicPr>
        <p:blipFill>
          <a:blip r:embed="rId2"/>
          <a:stretch>
            <a:fillRect/>
          </a:stretch>
        </p:blipFill>
        <p:spPr>
          <a:xfrm>
            <a:off x="506910" y="234859"/>
            <a:ext cx="8415021" cy="5926071"/>
          </a:xfrm>
          <a:prstGeom prst="rect">
            <a:avLst/>
          </a:prstGeom>
        </p:spPr>
      </p:pic>
    </p:spTree>
    <p:extLst>
      <p:ext uri="{BB962C8B-B14F-4D97-AF65-F5344CB8AC3E}">
        <p14:creationId xmlns:p14="http://schemas.microsoft.com/office/powerpoint/2010/main" val="4795527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49068-F8D9-4BB3-B564-58885DD34C86}"/>
              </a:ext>
            </a:extLst>
          </p:cNvPr>
          <p:cNvPicPr>
            <a:picLocks noChangeAspect="1"/>
          </p:cNvPicPr>
          <p:nvPr/>
        </p:nvPicPr>
        <p:blipFill>
          <a:blip r:embed="rId2"/>
          <a:stretch>
            <a:fillRect/>
          </a:stretch>
        </p:blipFill>
        <p:spPr>
          <a:xfrm>
            <a:off x="212860" y="189683"/>
            <a:ext cx="10744200" cy="6191250"/>
          </a:xfrm>
          <a:prstGeom prst="rect">
            <a:avLst/>
          </a:prstGeom>
        </p:spPr>
      </p:pic>
    </p:spTree>
    <p:extLst>
      <p:ext uri="{BB962C8B-B14F-4D97-AF65-F5344CB8AC3E}">
        <p14:creationId xmlns:p14="http://schemas.microsoft.com/office/powerpoint/2010/main" val="30897382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D05D0E-0B64-4932-845D-3DE81D7F4B3B}"/>
              </a:ext>
            </a:extLst>
          </p:cNvPr>
          <p:cNvPicPr>
            <a:picLocks noChangeAspect="1"/>
          </p:cNvPicPr>
          <p:nvPr/>
        </p:nvPicPr>
        <p:blipFill>
          <a:blip r:embed="rId2"/>
          <a:stretch>
            <a:fillRect/>
          </a:stretch>
        </p:blipFill>
        <p:spPr>
          <a:xfrm>
            <a:off x="296816" y="126818"/>
            <a:ext cx="9191625" cy="5219700"/>
          </a:xfrm>
          <a:prstGeom prst="rect">
            <a:avLst/>
          </a:prstGeom>
        </p:spPr>
      </p:pic>
      <p:sp>
        <p:nvSpPr>
          <p:cNvPr id="3" name="TextBox 2">
            <a:extLst>
              <a:ext uri="{FF2B5EF4-FFF2-40B4-BE49-F238E27FC236}">
                <a16:creationId xmlns:a16="http://schemas.microsoft.com/office/drawing/2014/main" id="{2370591C-05F7-4007-A0C1-8C707CF71610}"/>
              </a:ext>
            </a:extLst>
          </p:cNvPr>
          <p:cNvSpPr txBox="1"/>
          <p:nvPr/>
        </p:nvSpPr>
        <p:spPr>
          <a:xfrm>
            <a:off x="130628" y="5346518"/>
            <a:ext cx="7852138" cy="984885"/>
          </a:xfrm>
          <a:prstGeom prst="rect">
            <a:avLst/>
          </a:prstGeom>
          <a:noFill/>
        </p:spPr>
        <p:txBody>
          <a:bodyPr wrap="square" lIns="0" tIns="0" rIns="0" bIns="0" rtlCol="0">
            <a:spAutoFit/>
          </a:bodyPr>
          <a:lstStyle/>
          <a:p>
            <a:pPr algn="ctr"/>
            <a:r>
              <a:rPr lang="en-IN" sz="3200" dirty="0">
                <a:solidFill>
                  <a:srgbClr val="FF0000"/>
                </a:solidFill>
                <a:latin typeface="Segoe UI Light" pitchFamily="34" charset="0"/>
              </a:rPr>
              <a:t>For any request that comes in just write out </a:t>
            </a:r>
            <a:r>
              <a:rPr lang="en-IN" sz="3200" dirty="0" err="1">
                <a:solidFill>
                  <a:srgbClr val="FF0000"/>
                </a:solidFill>
                <a:latin typeface="Segoe UI Light" pitchFamily="34" charset="0"/>
              </a:rPr>
              <a:t>helloworld</a:t>
            </a:r>
            <a:endParaRPr lang="en-IN" sz="3200" dirty="0">
              <a:solidFill>
                <a:srgbClr val="FF0000"/>
              </a:solidFill>
              <a:latin typeface="Segoe UI Light" pitchFamily="34" charset="0"/>
            </a:endParaRPr>
          </a:p>
        </p:txBody>
      </p:sp>
      <p:cxnSp>
        <p:nvCxnSpPr>
          <p:cNvPr id="5" name="Straight Connector 4">
            <a:extLst>
              <a:ext uri="{FF2B5EF4-FFF2-40B4-BE49-F238E27FC236}">
                <a16:creationId xmlns:a16="http://schemas.microsoft.com/office/drawing/2014/main" id="{177859D8-F466-40B4-B597-6E6D2BEA0C9F}"/>
              </a:ext>
            </a:extLst>
          </p:cNvPr>
          <p:cNvCxnSpPr/>
          <p:nvPr/>
        </p:nvCxnSpPr>
        <p:spPr>
          <a:xfrm flipH="1">
            <a:off x="3331029" y="4127863"/>
            <a:ext cx="1240971" cy="11234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726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099D9A-7B0B-4B6F-8DE7-2B8B9A372D49}"/>
              </a:ext>
            </a:extLst>
          </p:cNvPr>
          <p:cNvPicPr>
            <a:picLocks noChangeAspect="1"/>
          </p:cNvPicPr>
          <p:nvPr/>
        </p:nvPicPr>
        <p:blipFill rotWithShape="1">
          <a:blip r:embed="rId2"/>
          <a:srcRect l="30651" r="20158" b="41708"/>
          <a:stretch/>
        </p:blipFill>
        <p:spPr>
          <a:xfrm>
            <a:off x="404948" y="276885"/>
            <a:ext cx="8250643" cy="5496897"/>
          </a:xfrm>
          <a:prstGeom prst="rect">
            <a:avLst/>
          </a:prstGeom>
        </p:spPr>
      </p:pic>
    </p:spTree>
    <p:extLst>
      <p:ext uri="{BB962C8B-B14F-4D97-AF65-F5344CB8AC3E}">
        <p14:creationId xmlns:p14="http://schemas.microsoft.com/office/powerpoint/2010/main" val="21514217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4CBDD-2FAD-4D52-BFEF-702D04836C2C}"/>
              </a:ext>
            </a:extLst>
          </p:cNvPr>
          <p:cNvPicPr>
            <a:picLocks noChangeAspect="1"/>
          </p:cNvPicPr>
          <p:nvPr/>
        </p:nvPicPr>
        <p:blipFill>
          <a:blip r:embed="rId2"/>
          <a:stretch>
            <a:fillRect/>
          </a:stretch>
        </p:blipFill>
        <p:spPr>
          <a:xfrm>
            <a:off x="323214" y="119879"/>
            <a:ext cx="6576930" cy="3616098"/>
          </a:xfrm>
          <a:prstGeom prst="rect">
            <a:avLst/>
          </a:prstGeom>
        </p:spPr>
      </p:pic>
      <p:sp>
        <p:nvSpPr>
          <p:cNvPr id="3" name="TextBox 2">
            <a:extLst>
              <a:ext uri="{FF2B5EF4-FFF2-40B4-BE49-F238E27FC236}">
                <a16:creationId xmlns:a16="http://schemas.microsoft.com/office/drawing/2014/main" id="{2E8F3E8A-2F26-41E8-9874-44C1A2C089EC}"/>
              </a:ext>
            </a:extLst>
          </p:cNvPr>
          <p:cNvSpPr txBox="1"/>
          <p:nvPr/>
        </p:nvSpPr>
        <p:spPr>
          <a:xfrm>
            <a:off x="548640" y="4193177"/>
            <a:ext cx="10174708"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 if you check view source this is just text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Which we are returning – No html page till now</a:t>
            </a:r>
          </a:p>
        </p:txBody>
      </p:sp>
    </p:spTree>
    <p:extLst>
      <p:ext uri="{BB962C8B-B14F-4D97-AF65-F5344CB8AC3E}">
        <p14:creationId xmlns:p14="http://schemas.microsoft.com/office/powerpoint/2010/main" val="24934796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0E3219-687A-44C9-BEFF-402A5E6CD7F2}"/>
              </a:ext>
            </a:extLst>
          </p:cNvPr>
          <p:cNvPicPr>
            <a:picLocks noChangeAspect="1"/>
          </p:cNvPicPr>
          <p:nvPr/>
        </p:nvPicPr>
        <p:blipFill>
          <a:blip r:embed="rId2"/>
          <a:stretch>
            <a:fillRect/>
          </a:stretch>
        </p:blipFill>
        <p:spPr>
          <a:xfrm>
            <a:off x="452210" y="228464"/>
            <a:ext cx="9516457" cy="5937205"/>
          </a:xfrm>
          <a:prstGeom prst="rect">
            <a:avLst/>
          </a:prstGeom>
        </p:spPr>
      </p:pic>
    </p:spTree>
    <p:extLst>
      <p:ext uri="{BB962C8B-B14F-4D97-AF65-F5344CB8AC3E}">
        <p14:creationId xmlns:p14="http://schemas.microsoft.com/office/powerpoint/2010/main" val="14300597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6E65E-51E4-4FDF-B5EC-DB0F709F66D9}"/>
              </a:ext>
            </a:extLst>
          </p:cNvPr>
          <p:cNvPicPr>
            <a:picLocks noChangeAspect="1"/>
          </p:cNvPicPr>
          <p:nvPr/>
        </p:nvPicPr>
        <p:blipFill>
          <a:blip r:embed="rId2"/>
          <a:stretch>
            <a:fillRect/>
          </a:stretch>
        </p:blipFill>
        <p:spPr>
          <a:xfrm>
            <a:off x="333555" y="295275"/>
            <a:ext cx="11443753" cy="4302851"/>
          </a:xfrm>
          <a:prstGeom prst="rect">
            <a:avLst/>
          </a:prstGeom>
        </p:spPr>
      </p:pic>
    </p:spTree>
    <p:extLst>
      <p:ext uri="{BB962C8B-B14F-4D97-AF65-F5344CB8AC3E}">
        <p14:creationId xmlns:p14="http://schemas.microsoft.com/office/powerpoint/2010/main" val="28990761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BFFFD-DF3F-4205-AA26-AED0789FC0C6}"/>
              </a:ext>
            </a:extLst>
          </p:cNvPr>
          <p:cNvPicPr>
            <a:picLocks noChangeAspect="1"/>
          </p:cNvPicPr>
          <p:nvPr/>
        </p:nvPicPr>
        <p:blipFill>
          <a:blip r:embed="rId2"/>
          <a:stretch>
            <a:fillRect/>
          </a:stretch>
        </p:blipFill>
        <p:spPr>
          <a:xfrm>
            <a:off x="133530" y="119743"/>
            <a:ext cx="9356101" cy="5105400"/>
          </a:xfrm>
          <a:prstGeom prst="rect">
            <a:avLst/>
          </a:prstGeom>
        </p:spPr>
      </p:pic>
    </p:spTree>
    <p:extLst>
      <p:ext uri="{BB962C8B-B14F-4D97-AF65-F5344CB8AC3E}">
        <p14:creationId xmlns:p14="http://schemas.microsoft.com/office/powerpoint/2010/main" val="22907050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0A9D5-62FF-4C70-B808-5A0D8D5B46B8}"/>
              </a:ext>
            </a:extLst>
          </p:cNvPr>
          <p:cNvPicPr>
            <a:picLocks noChangeAspect="1"/>
          </p:cNvPicPr>
          <p:nvPr/>
        </p:nvPicPr>
        <p:blipFill>
          <a:blip r:embed="rId2"/>
          <a:stretch>
            <a:fillRect/>
          </a:stretch>
        </p:blipFill>
        <p:spPr>
          <a:xfrm>
            <a:off x="497386" y="117430"/>
            <a:ext cx="9286875" cy="5133975"/>
          </a:xfrm>
          <a:prstGeom prst="rect">
            <a:avLst/>
          </a:prstGeom>
        </p:spPr>
      </p:pic>
      <p:sp>
        <p:nvSpPr>
          <p:cNvPr id="3" name="TextBox 2">
            <a:extLst>
              <a:ext uri="{FF2B5EF4-FFF2-40B4-BE49-F238E27FC236}">
                <a16:creationId xmlns:a16="http://schemas.microsoft.com/office/drawing/2014/main" id="{8C77130A-3327-42FE-BE41-7117C4F47CB7}"/>
              </a:ext>
            </a:extLst>
          </p:cNvPr>
          <p:cNvSpPr txBox="1"/>
          <p:nvPr/>
        </p:nvSpPr>
        <p:spPr>
          <a:xfrm>
            <a:off x="979714" y="5251405"/>
            <a:ext cx="2543966" cy="830997"/>
          </a:xfrm>
          <a:prstGeom prst="rect">
            <a:avLst/>
          </a:prstGeom>
          <a:noFill/>
        </p:spPr>
        <p:txBody>
          <a:bodyPr wrap="none" lIns="0" tIns="0" rIns="0" bIns="0" rtlCol="0">
            <a:spAutoFit/>
          </a:bodyPr>
          <a:lstStyle/>
          <a:p>
            <a:r>
              <a:rPr lang="en-IN" sz="54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Ooops</a:t>
            </a:r>
            <a:r>
              <a:rPr lang="en-IN" sz="5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p>
        </p:txBody>
      </p:sp>
    </p:spTree>
    <p:extLst>
      <p:ext uri="{BB962C8B-B14F-4D97-AF65-F5344CB8AC3E}">
        <p14:creationId xmlns:p14="http://schemas.microsoft.com/office/powerpoint/2010/main" val="16698941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102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a:t>
            </a:r>
            <a:r>
              <a:rPr lang="en-US" sz="4799" b="1" dirty="0" err="1">
                <a:solidFill>
                  <a:schemeClr val="bg1"/>
                </a:solidFill>
              </a:rPr>
              <a:t>ASP.Net</a:t>
            </a:r>
            <a:r>
              <a:rPr lang="en-US" sz="4799" b="1" dirty="0">
                <a:solidFill>
                  <a:schemeClr val="bg1"/>
                </a:solidFill>
              </a:rPr>
              <a:t> Core?</a:t>
            </a:r>
          </a:p>
          <a:p>
            <a:pPr algn="ctr"/>
            <a:endParaRPr lang="en-US" sz="4799" b="1" dirty="0">
              <a:solidFill>
                <a:schemeClr val="bg1"/>
              </a:solidFill>
            </a:endParaRPr>
          </a:p>
        </p:txBody>
      </p:sp>
      <p:sp>
        <p:nvSpPr>
          <p:cNvPr id="6" name="Rectangle 5">
            <a:extLst>
              <a:ext uri="{FF2B5EF4-FFF2-40B4-BE49-F238E27FC236}">
                <a16:creationId xmlns:a16="http://schemas.microsoft.com/office/drawing/2014/main" id="{95288858-70E8-466A-8968-6FD1B93EB0EA}"/>
              </a:ext>
            </a:extLst>
          </p:cNvPr>
          <p:cNvSpPr/>
          <p:nvPr/>
        </p:nvSpPr>
        <p:spPr>
          <a:xfrm>
            <a:off x="602073" y="2817956"/>
            <a:ext cx="11482250" cy="1569660"/>
          </a:xfrm>
          <a:prstGeom prst="rect">
            <a:avLst/>
          </a:prstGeom>
        </p:spPr>
        <p:txBody>
          <a:bodyPr wrap="square">
            <a:spAutoFit/>
          </a:bodyPr>
          <a:lstStyle/>
          <a:p>
            <a:pPr algn="ctr"/>
            <a:r>
              <a:rPr lang="en-US" sz="4800" dirty="0">
                <a:solidFill>
                  <a:schemeClr val="bg1"/>
                </a:solidFill>
              </a:rPr>
              <a:t>How it is different from </a:t>
            </a:r>
          </a:p>
          <a:p>
            <a:pPr algn="ctr"/>
            <a:r>
              <a:rPr lang="en-US" sz="4800" dirty="0">
                <a:solidFill>
                  <a:schemeClr val="bg1"/>
                </a:solidFill>
              </a:rPr>
              <a:t>ASP Dot Net Framework?</a:t>
            </a:r>
          </a:p>
        </p:txBody>
      </p:sp>
    </p:spTree>
    <p:extLst>
      <p:ext uri="{BB962C8B-B14F-4D97-AF65-F5344CB8AC3E}">
        <p14:creationId xmlns:p14="http://schemas.microsoft.com/office/powerpoint/2010/main" val="3251069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63F39-E43E-4853-A605-72C937CC0B5D}"/>
              </a:ext>
            </a:extLst>
          </p:cNvPr>
          <p:cNvPicPr>
            <a:picLocks noChangeAspect="1"/>
          </p:cNvPicPr>
          <p:nvPr/>
        </p:nvPicPr>
        <p:blipFill>
          <a:blip r:embed="rId2"/>
          <a:stretch>
            <a:fillRect/>
          </a:stretch>
        </p:blipFill>
        <p:spPr>
          <a:xfrm>
            <a:off x="5428885" y="766489"/>
            <a:ext cx="6759940" cy="3452814"/>
          </a:xfrm>
          <a:prstGeom prst="rect">
            <a:avLst/>
          </a:prstGeom>
        </p:spPr>
      </p:pic>
      <p:pic>
        <p:nvPicPr>
          <p:cNvPr id="3" name="Picture 2">
            <a:extLst>
              <a:ext uri="{FF2B5EF4-FFF2-40B4-BE49-F238E27FC236}">
                <a16:creationId xmlns:a16="http://schemas.microsoft.com/office/drawing/2014/main" id="{BA58BAEF-6541-4F36-996E-DF4CB21B2FCE}"/>
              </a:ext>
            </a:extLst>
          </p:cNvPr>
          <p:cNvPicPr>
            <a:picLocks noChangeAspect="1"/>
          </p:cNvPicPr>
          <p:nvPr/>
        </p:nvPicPr>
        <p:blipFill>
          <a:blip r:embed="rId3"/>
          <a:stretch>
            <a:fillRect/>
          </a:stretch>
        </p:blipFill>
        <p:spPr>
          <a:xfrm>
            <a:off x="388611" y="253703"/>
            <a:ext cx="4319407" cy="5359991"/>
          </a:xfrm>
          <a:prstGeom prst="rect">
            <a:avLst/>
          </a:prstGeom>
        </p:spPr>
      </p:pic>
      <p:sp>
        <p:nvSpPr>
          <p:cNvPr id="4" name="TextBox 3">
            <a:extLst>
              <a:ext uri="{FF2B5EF4-FFF2-40B4-BE49-F238E27FC236}">
                <a16:creationId xmlns:a16="http://schemas.microsoft.com/office/drawing/2014/main" id="{6B634B2B-7075-4B36-AFCD-5B322EE36B64}"/>
              </a:ext>
            </a:extLst>
          </p:cNvPr>
          <p:cNvSpPr txBox="1"/>
          <p:nvPr/>
        </p:nvSpPr>
        <p:spPr>
          <a:xfrm>
            <a:off x="262315" y="4998141"/>
            <a:ext cx="628152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Move index file into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2455992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596CC-38A2-4D0A-879E-B5A558713C5C}"/>
              </a:ext>
            </a:extLst>
          </p:cNvPr>
          <p:cNvSpPr txBox="1"/>
          <p:nvPr/>
        </p:nvSpPr>
        <p:spPr>
          <a:xfrm>
            <a:off x="1476103" y="1058091"/>
            <a:ext cx="866743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your JS, CSS, HTML and font files will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Always go inside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wwwroot</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folder only</a:t>
            </a:r>
          </a:p>
        </p:txBody>
      </p:sp>
    </p:spTree>
    <p:extLst>
      <p:ext uri="{BB962C8B-B14F-4D97-AF65-F5344CB8AC3E}">
        <p14:creationId xmlns:p14="http://schemas.microsoft.com/office/powerpoint/2010/main" val="25984743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D026E-0593-4F6E-BB61-2B7B0FA28B86}"/>
              </a:ext>
            </a:extLst>
          </p:cNvPr>
          <p:cNvSpPr txBox="1"/>
          <p:nvPr/>
        </p:nvSpPr>
        <p:spPr>
          <a:xfrm>
            <a:off x="352697" y="300445"/>
            <a:ext cx="979325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To serve html in this directory please add this </a:t>
            </a:r>
          </a:p>
        </p:txBody>
      </p:sp>
      <p:pic>
        <p:nvPicPr>
          <p:cNvPr id="3" name="Picture 2">
            <a:extLst>
              <a:ext uri="{FF2B5EF4-FFF2-40B4-BE49-F238E27FC236}">
                <a16:creationId xmlns:a16="http://schemas.microsoft.com/office/drawing/2014/main" id="{92453E87-1B73-49DE-A2E1-231479717D09}"/>
              </a:ext>
            </a:extLst>
          </p:cNvPr>
          <p:cNvPicPr>
            <a:picLocks noChangeAspect="1"/>
          </p:cNvPicPr>
          <p:nvPr/>
        </p:nvPicPr>
        <p:blipFill>
          <a:blip r:embed="rId2"/>
          <a:stretch>
            <a:fillRect/>
          </a:stretch>
        </p:blipFill>
        <p:spPr>
          <a:xfrm>
            <a:off x="352697" y="1049246"/>
            <a:ext cx="7398665" cy="4759507"/>
          </a:xfrm>
          <a:prstGeom prst="rect">
            <a:avLst/>
          </a:prstGeom>
        </p:spPr>
      </p:pic>
      <p:sp>
        <p:nvSpPr>
          <p:cNvPr id="4" name="TextBox 3">
            <a:extLst>
              <a:ext uri="{FF2B5EF4-FFF2-40B4-BE49-F238E27FC236}">
                <a16:creationId xmlns:a16="http://schemas.microsoft.com/office/drawing/2014/main" id="{2E2A7790-C59D-40BD-9E9B-3EA47C5BB5B8}"/>
              </a:ext>
            </a:extLst>
          </p:cNvPr>
          <p:cNvSpPr txBox="1"/>
          <p:nvPr/>
        </p:nvSpPr>
        <p:spPr>
          <a:xfrm>
            <a:off x="1959429" y="4924697"/>
            <a:ext cx="6970819"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order is important because</a:t>
            </a:r>
          </a:p>
          <a:p>
            <a:r>
              <a:rPr lang="en-IN" sz="4000" dirty="0">
                <a:solidFill>
                  <a:srgbClr val="FF0000"/>
                </a:solidFill>
                <a:latin typeface="Segoe UI Light" pitchFamily="34" charset="0"/>
              </a:rPr>
              <a:t>Middleware</a:t>
            </a:r>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works based on that</a:t>
            </a:r>
          </a:p>
        </p:txBody>
      </p:sp>
    </p:spTree>
    <p:extLst>
      <p:ext uri="{BB962C8B-B14F-4D97-AF65-F5344CB8AC3E}">
        <p14:creationId xmlns:p14="http://schemas.microsoft.com/office/powerpoint/2010/main" val="1790954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50E42-6962-4279-9FD3-85B85B71585A}"/>
              </a:ext>
            </a:extLst>
          </p:cNvPr>
          <p:cNvPicPr>
            <a:picLocks noChangeAspect="1"/>
          </p:cNvPicPr>
          <p:nvPr/>
        </p:nvPicPr>
        <p:blipFill>
          <a:blip r:embed="rId2"/>
          <a:stretch>
            <a:fillRect/>
          </a:stretch>
        </p:blipFill>
        <p:spPr>
          <a:xfrm>
            <a:off x="250824" y="478835"/>
            <a:ext cx="6163039" cy="3718197"/>
          </a:xfrm>
          <a:prstGeom prst="rect">
            <a:avLst/>
          </a:prstGeom>
        </p:spPr>
      </p:pic>
      <p:sp>
        <p:nvSpPr>
          <p:cNvPr id="3" name="TextBox 2">
            <a:extLst>
              <a:ext uri="{FF2B5EF4-FFF2-40B4-BE49-F238E27FC236}">
                <a16:creationId xmlns:a16="http://schemas.microsoft.com/office/drawing/2014/main" id="{A7E80E3D-BC0C-46BA-BF8D-B88F83BC63FC}"/>
              </a:ext>
            </a:extLst>
          </p:cNvPr>
          <p:cNvSpPr txBox="1"/>
          <p:nvPr/>
        </p:nvSpPr>
        <p:spPr>
          <a:xfrm>
            <a:off x="250824" y="3581479"/>
            <a:ext cx="8231421"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index page is visible on base URL</a:t>
            </a:r>
          </a:p>
        </p:txBody>
      </p:sp>
    </p:spTree>
    <p:extLst>
      <p:ext uri="{BB962C8B-B14F-4D97-AF65-F5344CB8AC3E}">
        <p14:creationId xmlns:p14="http://schemas.microsoft.com/office/powerpoint/2010/main" val="25512627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566A07-DEC5-4461-8811-97AA2213ECF3}"/>
              </a:ext>
            </a:extLst>
          </p:cNvPr>
          <p:cNvSpPr txBox="1"/>
          <p:nvPr/>
        </p:nvSpPr>
        <p:spPr>
          <a:xfrm>
            <a:off x="4911634" y="2207623"/>
            <a:ext cx="4204869"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folders like this</a:t>
            </a:r>
          </a:p>
        </p:txBody>
      </p:sp>
      <p:pic>
        <p:nvPicPr>
          <p:cNvPr id="4" name="Picture 3">
            <a:extLst>
              <a:ext uri="{FF2B5EF4-FFF2-40B4-BE49-F238E27FC236}">
                <a16:creationId xmlns:a16="http://schemas.microsoft.com/office/drawing/2014/main" id="{2CF3A112-83FE-4363-BDFC-1F2674E14EEE}"/>
              </a:ext>
            </a:extLst>
          </p:cNvPr>
          <p:cNvPicPr>
            <a:picLocks noChangeAspect="1"/>
          </p:cNvPicPr>
          <p:nvPr/>
        </p:nvPicPr>
        <p:blipFill>
          <a:blip r:embed="rId2"/>
          <a:stretch>
            <a:fillRect/>
          </a:stretch>
        </p:blipFill>
        <p:spPr>
          <a:xfrm>
            <a:off x="265520" y="245473"/>
            <a:ext cx="4657324" cy="5867944"/>
          </a:xfrm>
          <a:prstGeom prst="rect">
            <a:avLst/>
          </a:prstGeom>
        </p:spPr>
      </p:pic>
    </p:spTree>
    <p:extLst>
      <p:ext uri="{BB962C8B-B14F-4D97-AF65-F5344CB8AC3E}">
        <p14:creationId xmlns:p14="http://schemas.microsoft.com/office/powerpoint/2010/main" val="25269189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98452-5785-40A9-AB26-DA3FCF1F8604}"/>
              </a:ext>
            </a:extLst>
          </p:cNvPr>
          <p:cNvPicPr>
            <a:picLocks noChangeAspect="1"/>
          </p:cNvPicPr>
          <p:nvPr/>
        </p:nvPicPr>
        <p:blipFill>
          <a:blip r:embed="rId2"/>
          <a:stretch>
            <a:fillRect/>
          </a:stretch>
        </p:blipFill>
        <p:spPr>
          <a:xfrm>
            <a:off x="281441" y="329429"/>
            <a:ext cx="6400800" cy="4657725"/>
          </a:xfrm>
          <a:prstGeom prst="rect">
            <a:avLst/>
          </a:prstGeom>
        </p:spPr>
      </p:pic>
      <p:sp>
        <p:nvSpPr>
          <p:cNvPr id="4" name="TextBox 3">
            <a:extLst>
              <a:ext uri="{FF2B5EF4-FFF2-40B4-BE49-F238E27FC236}">
                <a16:creationId xmlns:a16="http://schemas.microsoft.com/office/drawing/2014/main" id="{7D532298-770F-4CD1-98BC-151CAA0BA8B7}"/>
              </a:ext>
            </a:extLst>
          </p:cNvPr>
          <p:cNvSpPr txBox="1"/>
          <p:nvPr/>
        </p:nvSpPr>
        <p:spPr>
          <a:xfrm>
            <a:off x="7014754" y="1685109"/>
            <a:ext cx="2099934"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code</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like this</a:t>
            </a:r>
          </a:p>
        </p:txBody>
      </p:sp>
    </p:spTree>
    <p:extLst>
      <p:ext uri="{BB962C8B-B14F-4D97-AF65-F5344CB8AC3E}">
        <p14:creationId xmlns:p14="http://schemas.microsoft.com/office/powerpoint/2010/main" val="242037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8B95F-21E8-4E67-ACEB-46A3308ACB45}"/>
              </a:ext>
            </a:extLst>
          </p:cNvPr>
          <p:cNvPicPr>
            <a:picLocks noChangeAspect="1"/>
          </p:cNvPicPr>
          <p:nvPr/>
        </p:nvPicPr>
        <p:blipFill>
          <a:blip r:embed="rId2"/>
          <a:stretch>
            <a:fillRect/>
          </a:stretch>
        </p:blipFill>
        <p:spPr>
          <a:xfrm>
            <a:off x="343217" y="196215"/>
            <a:ext cx="10039350" cy="5734050"/>
          </a:xfrm>
          <a:prstGeom prst="rect">
            <a:avLst/>
          </a:prstGeom>
        </p:spPr>
      </p:pic>
    </p:spTree>
    <p:extLst>
      <p:ext uri="{BB962C8B-B14F-4D97-AF65-F5344CB8AC3E}">
        <p14:creationId xmlns:p14="http://schemas.microsoft.com/office/powerpoint/2010/main" val="16121803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D8E3D-2FBD-443E-87E5-5A9C363C1FA8}"/>
              </a:ext>
            </a:extLst>
          </p:cNvPr>
          <p:cNvPicPr>
            <a:picLocks noChangeAspect="1"/>
          </p:cNvPicPr>
          <p:nvPr/>
        </p:nvPicPr>
        <p:blipFill>
          <a:blip r:embed="rId2"/>
          <a:stretch>
            <a:fillRect/>
          </a:stretch>
        </p:blipFill>
        <p:spPr>
          <a:xfrm>
            <a:off x="375602" y="272551"/>
            <a:ext cx="7771590" cy="3463426"/>
          </a:xfrm>
          <a:prstGeom prst="rect">
            <a:avLst/>
          </a:prstGeom>
        </p:spPr>
      </p:pic>
    </p:spTree>
    <p:extLst>
      <p:ext uri="{BB962C8B-B14F-4D97-AF65-F5344CB8AC3E}">
        <p14:creationId xmlns:p14="http://schemas.microsoft.com/office/powerpoint/2010/main" val="11428702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6A5427-C299-433F-9FC1-BEC8A4B5D860}"/>
              </a:ext>
            </a:extLst>
          </p:cNvPr>
          <p:cNvPicPr>
            <a:picLocks noChangeAspect="1"/>
          </p:cNvPicPr>
          <p:nvPr/>
        </p:nvPicPr>
        <p:blipFill>
          <a:blip r:embed="rId2"/>
          <a:stretch>
            <a:fillRect/>
          </a:stretch>
        </p:blipFill>
        <p:spPr>
          <a:xfrm>
            <a:off x="255179" y="210502"/>
            <a:ext cx="8582889" cy="6320927"/>
          </a:xfrm>
          <a:prstGeom prst="rect">
            <a:avLst/>
          </a:prstGeom>
        </p:spPr>
      </p:pic>
    </p:spTree>
    <p:extLst>
      <p:ext uri="{BB962C8B-B14F-4D97-AF65-F5344CB8AC3E}">
        <p14:creationId xmlns:p14="http://schemas.microsoft.com/office/powerpoint/2010/main" val="191788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83809-5CAF-4D44-A3EB-7EFE70AB29F9}"/>
              </a:ext>
            </a:extLst>
          </p:cNvPr>
          <p:cNvPicPr>
            <a:picLocks noChangeAspect="1"/>
          </p:cNvPicPr>
          <p:nvPr/>
        </p:nvPicPr>
        <p:blipFill>
          <a:blip r:embed="rId2"/>
          <a:stretch>
            <a:fillRect/>
          </a:stretch>
        </p:blipFill>
        <p:spPr>
          <a:xfrm>
            <a:off x="715916" y="300718"/>
            <a:ext cx="6978107" cy="5994774"/>
          </a:xfrm>
          <a:prstGeom prst="rect">
            <a:avLst/>
          </a:prstGeom>
        </p:spPr>
      </p:pic>
    </p:spTree>
    <p:extLst>
      <p:ext uri="{BB962C8B-B14F-4D97-AF65-F5344CB8AC3E}">
        <p14:creationId xmlns:p14="http://schemas.microsoft.com/office/powerpoint/2010/main" val="36230704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ASP </a:t>
            </a:r>
            <a:r>
              <a:rPr lang="en-US" sz="4799" b="1" dirty="0" err="1">
                <a:solidFill>
                  <a:schemeClr val="bg1"/>
                </a:solidFill>
              </a:rPr>
              <a:t>.Net</a:t>
            </a:r>
            <a:r>
              <a:rPr lang="en-US" sz="4799" b="1" dirty="0">
                <a:solidFill>
                  <a:schemeClr val="bg1"/>
                </a:solidFill>
              </a:rPr>
              <a:t> Core?</a:t>
            </a:r>
            <a:endParaRPr lang="en-US" sz="4799" dirty="0">
              <a:solidFill>
                <a:schemeClr val="bg1"/>
              </a:solidFill>
            </a:endParaRPr>
          </a:p>
        </p:txBody>
      </p:sp>
      <p:sp>
        <p:nvSpPr>
          <p:cNvPr id="5" name="Title 1"/>
          <p:cNvSpPr txBox="1">
            <a:spLocks/>
          </p:cNvSpPr>
          <p:nvPr/>
        </p:nvSpPr>
        <p:spPr>
          <a:xfrm>
            <a:off x="651396" y="883165"/>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open source and cloud-optimized web framework for developing modern web applications that can be developed and run on Windows, Linux and the Mac. </a:t>
            </a:r>
          </a:p>
          <a:p>
            <a:endParaRPr lang="en-US" sz="3200" dirty="0">
              <a:solidFill>
                <a:schemeClr val="bg1"/>
              </a:solidFill>
            </a:endParaRPr>
          </a:p>
          <a:p>
            <a:r>
              <a:rPr lang="en-US" sz="3200" dirty="0">
                <a:solidFill>
                  <a:schemeClr val="bg1"/>
                </a:solidFill>
              </a:rPr>
              <a:t>It includes the MVC framework, which now combines the features of MVC and Web API into a single web programming framework.</a:t>
            </a:r>
            <a:endParaRPr lang="en-US" sz="4000" dirty="0">
              <a:solidFill>
                <a:schemeClr val="bg1"/>
              </a:solidFill>
            </a:endParaRPr>
          </a:p>
        </p:txBody>
      </p:sp>
    </p:spTree>
    <p:extLst>
      <p:ext uri="{BB962C8B-B14F-4D97-AF65-F5344CB8AC3E}">
        <p14:creationId xmlns:p14="http://schemas.microsoft.com/office/powerpoint/2010/main" val="39893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3101EA-F41C-4F1B-87F4-9E88D3566B9D}"/>
              </a:ext>
            </a:extLst>
          </p:cNvPr>
          <p:cNvPicPr>
            <a:picLocks noChangeAspect="1"/>
          </p:cNvPicPr>
          <p:nvPr/>
        </p:nvPicPr>
        <p:blipFill>
          <a:blip r:embed="rId2"/>
          <a:stretch>
            <a:fillRect/>
          </a:stretch>
        </p:blipFill>
        <p:spPr>
          <a:xfrm>
            <a:off x="377098" y="153352"/>
            <a:ext cx="8818728" cy="6351951"/>
          </a:xfrm>
          <a:prstGeom prst="rect">
            <a:avLst/>
          </a:prstGeom>
        </p:spPr>
      </p:pic>
    </p:spTree>
    <p:extLst>
      <p:ext uri="{BB962C8B-B14F-4D97-AF65-F5344CB8AC3E}">
        <p14:creationId xmlns:p14="http://schemas.microsoft.com/office/powerpoint/2010/main" val="158008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8259-A8AF-4ADA-8B14-6A9599682592}"/>
              </a:ext>
            </a:extLst>
          </p:cNvPr>
          <p:cNvSpPr txBox="1"/>
          <p:nvPr/>
        </p:nvSpPr>
        <p:spPr>
          <a:xfrm>
            <a:off x="1175657" y="679269"/>
            <a:ext cx="10580269" cy="3693319"/>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This will not run controller right now</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Because we have not enabled MVC in this project</a:t>
            </a: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Let’s do it now </a:t>
            </a:r>
          </a:p>
        </p:txBody>
      </p:sp>
    </p:spTree>
    <p:extLst>
      <p:ext uri="{BB962C8B-B14F-4D97-AF65-F5344CB8AC3E}">
        <p14:creationId xmlns:p14="http://schemas.microsoft.com/office/powerpoint/2010/main" val="192464845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ACC3D-5178-494F-BDA2-9101F1D00966}"/>
              </a:ext>
            </a:extLst>
          </p:cNvPr>
          <p:cNvPicPr>
            <a:picLocks noChangeAspect="1"/>
          </p:cNvPicPr>
          <p:nvPr/>
        </p:nvPicPr>
        <p:blipFill>
          <a:blip r:embed="rId2"/>
          <a:stretch>
            <a:fillRect/>
          </a:stretch>
        </p:blipFill>
        <p:spPr>
          <a:xfrm>
            <a:off x="413837" y="296423"/>
            <a:ext cx="8377465" cy="6265154"/>
          </a:xfrm>
          <a:prstGeom prst="rect">
            <a:avLst/>
          </a:prstGeom>
        </p:spPr>
      </p:pic>
    </p:spTree>
    <p:extLst>
      <p:ext uri="{BB962C8B-B14F-4D97-AF65-F5344CB8AC3E}">
        <p14:creationId xmlns:p14="http://schemas.microsoft.com/office/powerpoint/2010/main" val="182124684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C38AA-A5EF-479D-A67F-95C3AA791351}"/>
              </a:ext>
            </a:extLst>
          </p:cNvPr>
          <p:cNvPicPr>
            <a:picLocks noChangeAspect="1"/>
          </p:cNvPicPr>
          <p:nvPr/>
        </p:nvPicPr>
        <p:blipFill>
          <a:blip r:embed="rId2"/>
          <a:stretch>
            <a:fillRect/>
          </a:stretch>
        </p:blipFill>
        <p:spPr>
          <a:xfrm>
            <a:off x="427717" y="264795"/>
            <a:ext cx="6238875" cy="5962650"/>
          </a:xfrm>
          <a:prstGeom prst="rect">
            <a:avLst/>
          </a:prstGeom>
        </p:spPr>
      </p:pic>
      <p:sp>
        <p:nvSpPr>
          <p:cNvPr id="3" name="TextBox 2">
            <a:extLst>
              <a:ext uri="{FF2B5EF4-FFF2-40B4-BE49-F238E27FC236}">
                <a16:creationId xmlns:a16="http://schemas.microsoft.com/office/drawing/2014/main" id="{A6B62F14-2C05-4FE3-A922-031D509943C3}"/>
              </a:ext>
            </a:extLst>
          </p:cNvPr>
          <p:cNvSpPr txBox="1"/>
          <p:nvPr/>
        </p:nvSpPr>
        <p:spPr>
          <a:xfrm>
            <a:off x="6897189" y="2886890"/>
            <a:ext cx="3584186" cy="1292662"/>
          </a:xfrm>
          <a:prstGeom prst="rect">
            <a:avLst/>
          </a:prstGeom>
          <a:noFill/>
        </p:spPr>
        <p:txBody>
          <a:bodyPr wrap="none" lIns="0" tIns="0" rIns="0" bIns="0" rtlCol="0">
            <a:spAutoFit/>
          </a:bodyPr>
          <a:lstStyle/>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Comment this as</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don’t want to follow</a:t>
            </a:r>
          </a:p>
          <a:p>
            <a:r>
              <a:rPr lang="en-IN" sz="28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File system path</a:t>
            </a:r>
          </a:p>
        </p:txBody>
      </p:sp>
    </p:spTree>
    <p:extLst>
      <p:ext uri="{BB962C8B-B14F-4D97-AF65-F5344CB8AC3E}">
        <p14:creationId xmlns:p14="http://schemas.microsoft.com/office/powerpoint/2010/main" val="11661957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A0DD8-513D-4EE7-BBA2-B181A3B8948E}"/>
              </a:ext>
            </a:extLst>
          </p:cNvPr>
          <p:cNvPicPr>
            <a:picLocks noChangeAspect="1"/>
          </p:cNvPicPr>
          <p:nvPr/>
        </p:nvPicPr>
        <p:blipFill>
          <a:blip r:embed="rId2"/>
          <a:stretch>
            <a:fillRect/>
          </a:stretch>
        </p:blipFill>
        <p:spPr>
          <a:xfrm>
            <a:off x="174080" y="323986"/>
            <a:ext cx="10530783" cy="5214665"/>
          </a:xfrm>
          <a:prstGeom prst="rect">
            <a:avLst/>
          </a:prstGeom>
        </p:spPr>
      </p:pic>
    </p:spTree>
    <p:extLst>
      <p:ext uri="{BB962C8B-B14F-4D97-AF65-F5344CB8AC3E}">
        <p14:creationId xmlns:p14="http://schemas.microsoft.com/office/powerpoint/2010/main" val="29997373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4C090-5CE0-483A-901E-D688570ACF3F}"/>
              </a:ext>
            </a:extLst>
          </p:cNvPr>
          <p:cNvPicPr>
            <a:picLocks noChangeAspect="1"/>
          </p:cNvPicPr>
          <p:nvPr/>
        </p:nvPicPr>
        <p:blipFill>
          <a:blip r:embed="rId2"/>
          <a:stretch>
            <a:fillRect/>
          </a:stretch>
        </p:blipFill>
        <p:spPr>
          <a:xfrm>
            <a:off x="345937" y="192948"/>
            <a:ext cx="9950297" cy="5750651"/>
          </a:xfrm>
          <a:prstGeom prst="rect">
            <a:avLst/>
          </a:prstGeom>
        </p:spPr>
      </p:pic>
    </p:spTree>
    <p:extLst>
      <p:ext uri="{BB962C8B-B14F-4D97-AF65-F5344CB8AC3E}">
        <p14:creationId xmlns:p14="http://schemas.microsoft.com/office/powerpoint/2010/main" val="29124052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5C0D08-9DB4-434C-9AF0-73F827FDA697}"/>
              </a:ext>
            </a:extLst>
          </p:cNvPr>
          <p:cNvPicPr>
            <a:picLocks noChangeAspect="1"/>
          </p:cNvPicPr>
          <p:nvPr/>
        </p:nvPicPr>
        <p:blipFill>
          <a:blip r:embed="rId2"/>
          <a:stretch>
            <a:fillRect/>
          </a:stretch>
        </p:blipFill>
        <p:spPr>
          <a:xfrm>
            <a:off x="314506" y="315686"/>
            <a:ext cx="11112103" cy="4648200"/>
          </a:xfrm>
          <a:prstGeom prst="rect">
            <a:avLst/>
          </a:prstGeom>
        </p:spPr>
      </p:pic>
    </p:spTree>
    <p:extLst>
      <p:ext uri="{BB962C8B-B14F-4D97-AF65-F5344CB8AC3E}">
        <p14:creationId xmlns:p14="http://schemas.microsoft.com/office/powerpoint/2010/main" val="17813228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21CD5-C1EA-42C3-9848-F2FC2FFF43BD}"/>
              </a:ext>
            </a:extLst>
          </p:cNvPr>
          <p:cNvPicPr>
            <a:picLocks noChangeAspect="1"/>
          </p:cNvPicPr>
          <p:nvPr/>
        </p:nvPicPr>
        <p:blipFill>
          <a:blip r:embed="rId2"/>
          <a:stretch>
            <a:fillRect/>
          </a:stretch>
        </p:blipFill>
        <p:spPr>
          <a:xfrm>
            <a:off x="5736951" y="1178922"/>
            <a:ext cx="5500688" cy="3771900"/>
          </a:xfrm>
          <a:prstGeom prst="rect">
            <a:avLst/>
          </a:prstGeom>
        </p:spPr>
      </p:pic>
      <p:pic>
        <p:nvPicPr>
          <p:cNvPr id="3" name="Picture 2">
            <a:extLst>
              <a:ext uri="{FF2B5EF4-FFF2-40B4-BE49-F238E27FC236}">
                <a16:creationId xmlns:a16="http://schemas.microsoft.com/office/drawing/2014/main" id="{C0B69991-D045-4C89-A71A-C4DE8715FEA6}"/>
              </a:ext>
            </a:extLst>
          </p:cNvPr>
          <p:cNvPicPr>
            <a:picLocks noChangeAspect="1"/>
          </p:cNvPicPr>
          <p:nvPr/>
        </p:nvPicPr>
        <p:blipFill>
          <a:blip r:embed="rId3"/>
          <a:stretch>
            <a:fillRect/>
          </a:stretch>
        </p:blipFill>
        <p:spPr>
          <a:xfrm>
            <a:off x="257085" y="397601"/>
            <a:ext cx="5267325" cy="2457450"/>
          </a:xfrm>
          <a:prstGeom prst="rect">
            <a:avLst/>
          </a:prstGeom>
        </p:spPr>
      </p:pic>
      <p:sp>
        <p:nvSpPr>
          <p:cNvPr id="4" name="TextBox 3">
            <a:extLst>
              <a:ext uri="{FF2B5EF4-FFF2-40B4-BE49-F238E27FC236}">
                <a16:creationId xmlns:a16="http://schemas.microsoft.com/office/drawing/2014/main" id="{673D00DE-4D89-4956-AD81-3D2B2FD47F86}"/>
              </a:ext>
            </a:extLst>
          </p:cNvPr>
          <p:cNvSpPr txBox="1"/>
          <p:nvPr/>
        </p:nvSpPr>
        <p:spPr>
          <a:xfrm>
            <a:off x="6479178" y="397601"/>
            <a:ext cx="2561792" cy="615553"/>
          </a:xfrm>
          <a:prstGeom prst="rect">
            <a:avLst/>
          </a:prstGeom>
          <a:noFill/>
        </p:spPr>
        <p:txBody>
          <a:bodyPr wrap="none" lIns="0" tIns="0" rIns="0" bIns="0" rtlCol="0">
            <a:spAutoFit/>
          </a:bodyPr>
          <a:lstStyle/>
          <a:p>
            <a:r>
              <a:rPr lang="en-IN" sz="4000" dirty="0">
                <a:solidFill>
                  <a:srgbClr val="FF0000"/>
                </a:solidFill>
                <a:latin typeface="Segoe UI Light" pitchFamily="34" charset="0"/>
              </a:rPr>
              <a:t>Type this </a:t>
            </a:r>
            <a:r>
              <a:rPr lang="en-IN" sz="4000" dirty="0" err="1">
                <a:solidFill>
                  <a:srgbClr val="FF0000"/>
                </a:solidFill>
                <a:latin typeface="Segoe UI Light" pitchFamily="34" charset="0"/>
              </a:rPr>
              <a:t>url</a:t>
            </a:r>
            <a:endParaRPr lang="en-IN" sz="4000" dirty="0">
              <a:solidFill>
                <a:srgbClr val="FF0000"/>
              </a:solidFill>
              <a:latin typeface="Segoe UI Light" pitchFamily="34" charset="0"/>
            </a:endParaRPr>
          </a:p>
        </p:txBody>
      </p:sp>
    </p:spTree>
    <p:extLst>
      <p:ext uri="{BB962C8B-B14F-4D97-AF65-F5344CB8AC3E}">
        <p14:creationId xmlns:p14="http://schemas.microsoft.com/office/powerpoint/2010/main" val="16757502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5110D-6F8B-4AE5-BB8C-481D972BC856}"/>
              </a:ext>
            </a:extLst>
          </p:cNvPr>
          <p:cNvPicPr>
            <a:picLocks noChangeAspect="1"/>
          </p:cNvPicPr>
          <p:nvPr/>
        </p:nvPicPr>
        <p:blipFill>
          <a:blip r:embed="rId2"/>
          <a:stretch>
            <a:fillRect/>
          </a:stretch>
        </p:blipFill>
        <p:spPr>
          <a:xfrm>
            <a:off x="692920" y="1119596"/>
            <a:ext cx="7772400" cy="5219700"/>
          </a:xfrm>
          <a:prstGeom prst="rect">
            <a:avLst/>
          </a:prstGeom>
        </p:spPr>
      </p:pic>
      <p:sp>
        <p:nvSpPr>
          <p:cNvPr id="3" name="TextBox 2">
            <a:extLst>
              <a:ext uri="{FF2B5EF4-FFF2-40B4-BE49-F238E27FC236}">
                <a16:creationId xmlns:a16="http://schemas.microsoft.com/office/drawing/2014/main" id="{8F6E9DFB-C4A6-4FCF-BFB5-351D56EA3023}"/>
              </a:ext>
            </a:extLst>
          </p:cNvPr>
          <p:cNvSpPr txBox="1"/>
          <p:nvPr/>
        </p:nvSpPr>
        <p:spPr>
          <a:xfrm>
            <a:off x="1476103" y="444137"/>
            <a:ext cx="766556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this line and run using ctrl + F5</a:t>
            </a:r>
          </a:p>
        </p:txBody>
      </p:sp>
    </p:spTree>
    <p:extLst>
      <p:ext uri="{BB962C8B-B14F-4D97-AF65-F5344CB8AC3E}">
        <p14:creationId xmlns:p14="http://schemas.microsoft.com/office/powerpoint/2010/main" val="16633382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98143-EB53-462E-A15D-54F46DA79A43}"/>
              </a:ext>
            </a:extLst>
          </p:cNvPr>
          <p:cNvPicPr>
            <a:picLocks noChangeAspect="1"/>
          </p:cNvPicPr>
          <p:nvPr/>
        </p:nvPicPr>
        <p:blipFill rotWithShape="1">
          <a:blip r:embed="rId2"/>
          <a:srcRect l="4394" r="40520" b="32368"/>
          <a:stretch/>
        </p:blipFill>
        <p:spPr>
          <a:xfrm>
            <a:off x="483326" y="368325"/>
            <a:ext cx="8455319" cy="5836531"/>
          </a:xfrm>
          <a:prstGeom prst="rect">
            <a:avLst/>
          </a:prstGeom>
        </p:spPr>
      </p:pic>
    </p:spTree>
    <p:extLst>
      <p:ext uri="{BB962C8B-B14F-4D97-AF65-F5344CB8AC3E}">
        <p14:creationId xmlns:p14="http://schemas.microsoft.com/office/powerpoint/2010/main" val="3905540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r>
              <a:rPr lang="en-US" sz="3200" dirty="0">
                <a:solidFill>
                  <a:schemeClr val="bg1"/>
                </a:solidFill>
              </a:rPr>
              <a:t>ASP.NET Core is an </a:t>
            </a:r>
            <a:r>
              <a:rPr lang="en-US" sz="3200" dirty="0">
                <a:solidFill>
                  <a:srgbClr val="FFC000"/>
                </a:solidFill>
              </a:rPr>
              <a:t>open source </a:t>
            </a:r>
            <a:r>
              <a:rPr lang="en-US" sz="3200" dirty="0">
                <a:solidFill>
                  <a:schemeClr val="bg1"/>
                </a:solidFill>
              </a:rPr>
              <a:t>and cloud-optimized web framework for developing modern web applications that can be developed and run on </a:t>
            </a:r>
            <a:r>
              <a:rPr lang="en-US" sz="3200" dirty="0">
                <a:solidFill>
                  <a:srgbClr val="FFC000"/>
                </a:solidFill>
              </a:rPr>
              <a:t>Windows</a:t>
            </a:r>
            <a:r>
              <a:rPr lang="en-US" sz="3200" dirty="0">
                <a:solidFill>
                  <a:schemeClr val="bg1"/>
                </a:solidFill>
              </a:rPr>
              <a:t>, </a:t>
            </a:r>
            <a:r>
              <a:rPr lang="en-US" sz="3200" dirty="0">
                <a:solidFill>
                  <a:srgbClr val="FFC000"/>
                </a:solidFill>
              </a:rPr>
              <a:t>Linux</a:t>
            </a:r>
            <a:r>
              <a:rPr lang="en-US" sz="3200" dirty="0">
                <a:solidFill>
                  <a:schemeClr val="bg1"/>
                </a:solidFill>
              </a:rPr>
              <a:t> and the </a:t>
            </a:r>
            <a:r>
              <a:rPr lang="en-US" sz="3200" dirty="0">
                <a:solidFill>
                  <a:srgbClr val="FFC000"/>
                </a:solidFill>
              </a:rPr>
              <a:t>Mac</a:t>
            </a:r>
            <a:r>
              <a:rPr lang="en-US" sz="3200" dirty="0">
                <a:solidFill>
                  <a:schemeClr val="bg1"/>
                </a:solidFill>
              </a:rPr>
              <a:t>. </a:t>
            </a:r>
          </a:p>
          <a:p>
            <a:endParaRPr lang="en-US" sz="3200" dirty="0">
              <a:solidFill>
                <a:schemeClr val="bg1"/>
              </a:solidFill>
            </a:endParaRPr>
          </a:p>
          <a:p>
            <a:r>
              <a:rPr lang="en-US" sz="3200" dirty="0">
                <a:solidFill>
                  <a:schemeClr val="bg1"/>
                </a:solidFill>
              </a:rPr>
              <a:t>It includes the </a:t>
            </a:r>
            <a:r>
              <a:rPr lang="en-US" sz="3200" dirty="0">
                <a:solidFill>
                  <a:srgbClr val="FFC000"/>
                </a:solidFill>
              </a:rPr>
              <a:t>MVC</a:t>
            </a:r>
            <a:r>
              <a:rPr lang="en-US" sz="3200" dirty="0">
                <a:solidFill>
                  <a:schemeClr val="bg1"/>
                </a:solidFill>
              </a:rPr>
              <a:t> framework, which now combines the features of MVC and </a:t>
            </a:r>
            <a:r>
              <a:rPr lang="en-US" sz="3200" dirty="0">
                <a:solidFill>
                  <a:srgbClr val="FFC000"/>
                </a:solidFill>
              </a:rPr>
              <a:t>Web API </a:t>
            </a:r>
            <a:r>
              <a:rPr lang="en-US" sz="3200" dirty="0">
                <a:solidFill>
                  <a:schemeClr val="bg1"/>
                </a:solidFill>
              </a:rPr>
              <a:t>into a single web programming framework.</a:t>
            </a:r>
          </a:p>
          <a:p>
            <a:endParaRPr lang="en-US" sz="32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4000" dirty="0">
              <a:solidFill>
                <a:schemeClr val="bg1"/>
              </a:solidFill>
            </a:endParaRPr>
          </a:p>
        </p:txBody>
      </p:sp>
    </p:spTree>
    <p:extLst>
      <p:ext uri="{BB962C8B-B14F-4D97-AF65-F5344CB8AC3E}">
        <p14:creationId xmlns:p14="http://schemas.microsoft.com/office/powerpoint/2010/main" val="284932691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6C00B3-F566-4453-8574-9C21FC7D8B0D}"/>
              </a:ext>
            </a:extLst>
          </p:cNvPr>
          <p:cNvPicPr>
            <a:picLocks noChangeAspect="1"/>
          </p:cNvPicPr>
          <p:nvPr/>
        </p:nvPicPr>
        <p:blipFill>
          <a:blip r:embed="rId2"/>
          <a:stretch>
            <a:fillRect/>
          </a:stretch>
        </p:blipFill>
        <p:spPr>
          <a:xfrm>
            <a:off x="803002" y="958759"/>
            <a:ext cx="8048625" cy="5619750"/>
          </a:xfrm>
          <a:prstGeom prst="rect">
            <a:avLst/>
          </a:prstGeom>
        </p:spPr>
      </p:pic>
      <p:sp>
        <p:nvSpPr>
          <p:cNvPr id="3" name="TextBox 2">
            <a:extLst>
              <a:ext uri="{FF2B5EF4-FFF2-40B4-BE49-F238E27FC236}">
                <a16:creationId xmlns:a16="http://schemas.microsoft.com/office/drawing/2014/main" id="{02EC0344-25E3-4D19-9693-385256580E5A}"/>
              </a:ext>
            </a:extLst>
          </p:cNvPr>
          <p:cNvSpPr txBox="1"/>
          <p:nvPr/>
        </p:nvSpPr>
        <p:spPr>
          <a:xfrm>
            <a:off x="803002" y="201114"/>
            <a:ext cx="6989414"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You will not get exception details</a:t>
            </a:r>
          </a:p>
        </p:txBody>
      </p:sp>
    </p:spTree>
    <p:extLst>
      <p:ext uri="{BB962C8B-B14F-4D97-AF65-F5344CB8AC3E}">
        <p14:creationId xmlns:p14="http://schemas.microsoft.com/office/powerpoint/2010/main" val="5803800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9BE3F-E628-4724-AF17-C743F889FDF4}"/>
              </a:ext>
            </a:extLst>
          </p:cNvPr>
          <p:cNvPicPr>
            <a:picLocks noChangeAspect="1"/>
          </p:cNvPicPr>
          <p:nvPr/>
        </p:nvPicPr>
        <p:blipFill>
          <a:blip r:embed="rId2"/>
          <a:stretch>
            <a:fillRect/>
          </a:stretch>
        </p:blipFill>
        <p:spPr>
          <a:xfrm>
            <a:off x="152989" y="284797"/>
            <a:ext cx="11125200" cy="6105525"/>
          </a:xfrm>
          <a:prstGeom prst="rect">
            <a:avLst/>
          </a:prstGeom>
        </p:spPr>
      </p:pic>
    </p:spTree>
    <p:extLst>
      <p:ext uri="{BB962C8B-B14F-4D97-AF65-F5344CB8AC3E}">
        <p14:creationId xmlns:p14="http://schemas.microsoft.com/office/powerpoint/2010/main" val="11629281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52D52-8DD6-440D-9CC5-E990D22C6A39}"/>
              </a:ext>
            </a:extLst>
          </p:cNvPr>
          <p:cNvPicPr>
            <a:picLocks noChangeAspect="1"/>
          </p:cNvPicPr>
          <p:nvPr/>
        </p:nvPicPr>
        <p:blipFill>
          <a:blip r:embed="rId2"/>
          <a:stretch>
            <a:fillRect/>
          </a:stretch>
        </p:blipFill>
        <p:spPr>
          <a:xfrm>
            <a:off x="785721" y="0"/>
            <a:ext cx="6724650" cy="6162675"/>
          </a:xfrm>
          <a:prstGeom prst="rect">
            <a:avLst/>
          </a:prstGeom>
        </p:spPr>
      </p:pic>
    </p:spTree>
    <p:extLst>
      <p:ext uri="{BB962C8B-B14F-4D97-AF65-F5344CB8AC3E}">
        <p14:creationId xmlns:p14="http://schemas.microsoft.com/office/powerpoint/2010/main" val="156535461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D8AF7-C5F1-479A-8C86-9132729C785B}"/>
              </a:ext>
            </a:extLst>
          </p:cNvPr>
          <p:cNvPicPr>
            <a:picLocks noChangeAspect="1"/>
          </p:cNvPicPr>
          <p:nvPr/>
        </p:nvPicPr>
        <p:blipFill>
          <a:blip r:embed="rId2"/>
          <a:stretch>
            <a:fillRect/>
          </a:stretch>
        </p:blipFill>
        <p:spPr>
          <a:xfrm>
            <a:off x="994183" y="138112"/>
            <a:ext cx="8058150" cy="6581775"/>
          </a:xfrm>
          <a:prstGeom prst="rect">
            <a:avLst/>
          </a:prstGeom>
        </p:spPr>
      </p:pic>
    </p:spTree>
    <p:extLst>
      <p:ext uri="{BB962C8B-B14F-4D97-AF65-F5344CB8AC3E}">
        <p14:creationId xmlns:p14="http://schemas.microsoft.com/office/powerpoint/2010/main" val="419158760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C3A30-BA3C-4361-9E80-0944665178B6}"/>
              </a:ext>
            </a:extLst>
          </p:cNvPr>
          <p:cNvPicPr>
            <a:picLocks noChangeAspect="1"/>
          </p:cNvPicPr>
          <p:nvPr/>
        </p:nvPicPr>
        <p:blipFill>
          <a:blip r:embed="rId2"/>
          <a:stretch>
            <a:fillRect/>
          </a:stretch>
        </p:blipFill>
        <p:spPr>
          <a:xfrm>
            <a:off x="1124131" y="347934"/>
            <a:ext cx="7667625" cy="5953125"/>
          </a:xfrm>
          <a:prstGeom prst="rect">
            <a:avLst/>
          </a:prstGeom>
        </p:spPr>
      </p:pic>
    </p:spTree>
    <p:extLst>
      <p:ext uri="{BB962C8B-B14F-4D97-AF65-F5344CB8AC3E}">
        <p14:creationId xmlns:p14="http://schemas.microsoft.com/office/powerpoint/2010/main" val="24114198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F61C54-EF09-4F11-BE5A-55CF17A9D5DD}"/>
              </a:ext>
            </a:extLst>
          </p:cNvPr>
          <p:cNvPicPr>
            <a:picLocks noChangeAspect="1"/>
          </p:cNvPicPr>
          <p:nvPr/>
        </p:nvPicPr>
        <p:blipFill>
          <a:blip r:embed="rId2"/>
          <a:stretch>
            <a:fillRect/>
          </a:stretch>
        </p:blipFill>
        <p:spPr>
          <a:xfrm>
            <a:off x="341992" y="343989"/>
            <a:ext cx="8608742" cy="4058194"/>
          </a:xfrm>
          <a:prstGeom prst="rect">
            <a:avLst/>
          </a:prstGeom>
        </p:spPr>
      </p:pic>
    </p:spTree>
    <p:extLst>
      <p:ext uri="{BB962C8B-B14F-4D97-AF65-F5344CB8AC3E}">
        <p14:creationId xmlns:p14="http://schemas.microsoft.com/office/powerpoint/2010/main" val="230377336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C8822B-AE03-4AAA-A123-3E4FF62293BF}"/>
              </a:ext>
            </a:extLst>
          </p:cNvPr>
          <p:cNvPicPr>
            <a:picLocks noChangeAspect="1"/>
          </p:cNvPicPr>
          <p:nvPr/>
        </p:nvPicPr>
        <p:blipFill>
          <a:blip r:embed="rId2"/>
          <a:stretch>
            <a:fillRect/>
          </a:stretch>
        </p:blipFill>
        <p:spPr>
          <a:xfrm>
            <a:off x="954177" y="433250"/>
            <a:ext cx="5259879" cy="5510349"/>
          </a:xfrm>
          <a:prstGeom prst="rect">
            <a:avLst/>
          </a:prstGeom>
        </p:spPr>
      </p:pic>
    </p:spTree>
    <p:extLst>
      <p:ext uri="{BB962C8B-B14F-4D97-AF65-F5344CB8AC3E}">
        <p14:creationId xmlns:p14="http://schemas.microsoft.com/office/powerpoint/2010/main" val="7079797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62D72-7937-4D10-95D7-2D29EE6BA9AC}"/>
              </a:ext>
            </a:extLst>
          </p:cNvPr>
          <p:cNvPicPr>
            <a:picLocks noChangeAspect="1"/>
          </p:cNvPicPr>
          <p:nvPr/>
        </p:nvPicPr>
        <p:blipFill>
          <a:blip r:embed="rId2"/>
          <a:stretch>
            <a:fillRect/>
          </a:stretch>
        </p:blipFill>
        <p:spPr>
          <a:xfrm>
            <a:off x="623115" y="320448"/>
            <a:ext cx="6940795" cy="6250169"/>
          </a:xfrm>
          <a:prstGeom prst="rect">
            <a:avLst/>
          </a:prstGeom>
        </p:spPr>
      </p:pic>
    </p:spTree>
    <p:extLst>
      <p:ext uri="{BB962C8B-B14F-4D97-AF65-F5344CB8AC3E}">
        <p14:creationId xmlns:p14="http://schemas.microsoft.com/office/powerpoint/2010/main" val="35280703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83C1F3-2DD0-41EF-A3BD-AD18ADF260CC}"/>
              </a:ext>
            </a:extLst>
          </p:cNvPr>
          <p:cNvSpPr txBox="1"/>
          <p:nvPr/>
        </p:nvSpPr>
        <p:spPr>
          <a:xfrm>
            <a:off x="1267097" y="479822"/>
            <a:ext cx="437299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Remove extra things</a:t>
            </a:r>
          </a:p>
        </p:txBody>
      </p:sp>
      <p:pic>
        <p:nvPicPr>
          <p:cNvPr id="4" name="Picture 3">
            <a:extLst>
              <a:ext uri="{FF2B5EF4-FFF2-40B4-BE49-F238E27FC236}">
                <a16:creationId xmlns:a16="http://schemas.microsoft.com/office/drawing/2014/main" id="{BD9682A1-FF96-4155-9903-19E5FD251593}"/>
              </a:ext>
            </a:extLst>
          </p:cNvPr>
          <p:cNvPicPr>
            <a:picLocks noChangeAspect="1"/>
          </p:cNvPicPr>
          <p:nvPr/>
        </p:nvPicPr>
        <p:blipFill>
          <a:blip r:embed="rId2"/>
          <a:stretch>
            <a:fillRect/>
          </a:stretch>
        </p:blipFill>
        <p:spPr>
          <a:xfrm>
            <a:off x="444589" y="1403304"/>
            <a:ext cx="10634227" cy="3913279"/>
          </a:xfrm>
          <a:prstGeom prst="rect">
            <a:avLst/>
          </a:prstGeom>
        </p:spPr>
      </p:pic>
    </p:spTree>
    <p:extLst>
      <p:ext uri="{BB962C8B-B14F-4D97-AF65-F5344CB8AC3E}">
        <p14:creationId xmlns:p14="http://schemas.microsoft.com/office/powerpoint/2010/main" val="398106982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CCECA-C5F7-42F9-B006-7B626B446934}"/>
              </a:ext>
            </a:extLst>
          </p:cNvPr>
          <p:cNvPicPr>
            <a:picLocks noChangeAspect="1"/>
          </p:cNvPicPr>
          <p:nvPr/>
        </p:nvPicPr>
        <p:blipFill>
          <a:blip r:embed="rId2"/>
          <a:stretch>
            <a:fillRect/>
          </a:stretch>
        </p:blipFill>
        <p:spPr>
          <a:xfrm>
            <a:off x="524055" y="277177"/>
            <a:ext cx="9782175" cy="5572125"/>
          </a:xfrm>
          <a:prstGeom prst="rect">
            <a:avLst/>
          </a:prstGeom>
        </p:spPr>
      </p:pic>
    </p:spTree>
    <p:extLst>
      <p:ext uri="{BB962C8B-B14F-4D97-AF65-F5344CB8AC3E}">
        <p14:creationId xmlns:p14="http://schemas.microsoft.com/office/powerpoint/2010/main" val="6771852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2"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4" name="Title 1"/>
          <p:cNvSpPr txBox="1">
            <a:spLocks/>
          </p:cNvSpPr>
          <p:nvPr/>
        </p:nvSpPr>
        <p:spPr>
          <a:xfrm>
            <a:off x="633181" y="894"/>
            <a:ext cx="10922460"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Why to choose ASP. Net Core?</a:t>
            </a:r>
            <a:endParaRPr lang="en-US" sz="4799" dirty="0">
              <a:solidFill>
                <a:schemeClr val="bg1"/>
              </a:solidFill>
            </a:endParaRPr>
          </a:p>
        </p:txBody>
      </p:sp>
      <p:sp>
        <p:nvSpPr>
          <p:cNvPr id="5" name="Title 1"/>
          <p:cNvSpPr txBox="1">
            <a:spLocks/>
          </p:cNvSpPr>
          <p:nvPr/>
        </p:nvSpPr>
        <p:spPr>
          <a:xfrm>
            <a:off x="633181" y="952203"/>
            <a:ext cx="11432924" cy="29869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rPr>
            </a:br>
            <a:endParaRPr lang="en-US" sz="4000" dirty="0">
              <a:solidFill>
                <a:schemeClr val="bg1"/>
              </a:solidFill>
            </a:endParaRPr>
          </a:p>
          <a:p>
            <a:r>
              <a:rPr lang="en-US" sz="2800" dirty="0">
                <a:solidFill>
                  <a:schemeClr val="bg1"/>
                </a:solidFill>
              </a:rPr>
              <a:t>ASP.NET Core apps can run on </a:t>
            </a:r>
            <a:r>
              <a:rPr lang="en-US" sz="2800" dirty="0">
                <a:solidFill>
                  <a:srgbClr val="FFC000"/>
                </a:solidFill>
              </a:rPr>
              <a:t>.NET Core </a:t>
            </a:r>
            <a:r>
              <a:rPr lang="en-US" sz="2800" dirty="0">
                <a:solidFill>
                  <a:schemeClr val="bg1"/>
                </a:solidFill>
              </a:rPr>
              <a:t>or on the </a:t>
            </a:r>
            <a:r>
              <a:rPr lang="en-US" sz="2800" dirty="0">
                <a:solidFill>
                  <a:srgbClr val="FFC000"/>
                </a:solidFill>
              </a:rPr>
              <a:t>full .NET Framework</a:t>
            </a:r>
            <a:r>
              <a:rPr lang="en-US" sz="2800" dirty="0">
                <a:solidFill>
                  <a:schemeClr val="bg1"/>
                </a:solidFill>
              </a:rPr>
              <a:t>.</a:t>
            </a:r>
          </a:p>
          <a:p>
            <a:endParaRPr lang="en-US" sz="2800" dirty="0">
              <a:solidFill>
                <a:schemeClr val="bg1"/>
              </a:solidFill>
            </a:endParaRPr>
          </a:p>
          <a:p>
            <a:r>
              <a:rPr lang="en-US" sz="2800" dirty="0">
                <a:solidFill>
                  <a:schemeClr val="bg1"/>
                </a:solidFill>
              </a:rPr>
              <a:t>It was architected to provide an optimized development framework for apps that are deployed to the cloud or run on-premises.</a:t>
            </a:r>
          </a:p>
          <a:p>
            <a:endParaRPr lang="en-US" sz="1600" dirty="0">
              <a:solidFill>
                <a:schemeClr val="bg1"/>
              </a:solidFill>
            </a:endParaRPr>
          </a:p>
          <a:p>
            <a:r>
              <a:rPr lang="en-US" sz="2800" dirty="0">
                <a:solidFill>
                  <a:schemeClr val="bg1"/>
                </a:solidFill>
              </a:rPr>
              <a:t>Built-in support for </a:t>
            </a:r>
            <a:r>
              <a:rPr lang="en-US" sz="2800" dirty="0">
                <a:solidFill>
                  <a:srgbClr val="FFC000"/>
                </a:solidFill>
              </a:rPr>
              <a:t>dependency injection</a:t>
            </a:r>
            <a:r>
              <a:rPr lang="en-US" sz="2800" dirty="0">
                <a:solidFill>
                  <a:schemeClr val="bg1"/>
                </a:solidFill>
              </a:rPr>
              <a:t>.</a:t>
            </a:r>
          </a:p>
          <a:p>
            <a:endParaRPr lang="en-US" sz="2800" dirty="0">
              <a:solidFill>
                <a:schemeClr val="bg1"/>
              </a:solidFill>
            </a:endParaRPr>
          </a:p>
          <a:p>
            <a:r>
              <a:rPr lang="en-US" sz="2800" dirty="0">
                <a:solidFill>
                  <a:srgbClr val="FFC000"/>
                </a:solidFill>
              </a:rPr>
              <a:t>Tag Helpers</a:t>
            </a:r>
            <a:r>
              <a:rPr lang="en-US" sz="2800" dirty="0">
                <a:solidFill>
                  <a:schemeClr val="bg1"/>
                </a:solidFill>
              </a:rPr>
              <a:t> which makes Razor markup more natural with HTML.</a:t>
            </a:r>
          </a:p>
          <a:p>
            <a:endParaRPr lang="en-US" sz="2800" dirty="0">
              <a:solidFill>
                <a:schemeClr val="bg1"/>
              </a:solidFill>
            </a:endParaRPr>
          </a:p>
          <a:p>
            <a:r>
              <a:rPr lang="en-US" sz="2800" dirty="0">
                <a:solidFill>
                  <a:schemeClr val="bg1"/>
                </a:solidFill>
              </a:rPr>
              <a:t>The benefits of a smaller app surface area include tighter </a:t>
            </a:r>
            <a:r>
              <a:rPr lang="en-US" sz="2800" dirty="0">
                <a:solidFill>
                  <a:srgbClr val="FFC000"/>
                </a:solidFill>
              </a:rPr>
              <a:t>security</a:t>
            </a:r>
            <a:r>
              <a:rPr lang="en-US" sz="2800" dirty="0">
                <a:solidFill>
                  <a:schemeClr val="bg1"/>
                </a:solidFill>
              </a:rPr>
              <a:t>, reduced servicing, improved </a:t>
            </a:r>
            <a:r>
              <a:rPr lang="en-US" sz="2800" dirty="0">
                <a:solidFill>
                  <a:srgbClr val="FFC000"/>
                </a:solidFill>
              </a:rPr>
              <a:t>performance</a:t>
            </a:r>
            <a:r>
              <a:rPr lang="en-US" sz="2800" dirty="0">
                <a:solidFill>
                  <a:schemeClr val="bg1"/>
                </a:solidFill>
              </a:rPr>
              <a:t>, and decreased </a:t>
            </a:r>
            <a:r>
              <a:rPr lang="en-US" sz="2800" dirty="0">
                <a:solidFill>
                  <a:srgbClr val="FFC000"/>
                </a:solidFill>
              </a:rPr>
              <a:t>costs</a:t>
            </a:r>
            <a:endParaRPr lang="en-US" sz="1600" dirty="0">
              <a:solidFill>
                <a:srgbClr val="FFC000"/>
              </a:solidFill>
            </a:endParaRPr>
          </a:p>
          <a:p>
            <a:endParaRPr lang="en-US" sz="4000" dirty="0">
              <a:solidFill>
                <a:schemeClr val="bg1"/>
              </a:solidFill>
            </a:endParaRPr>
          </a:p>
        </p:txBody>
      </p:sp>
    </p:spTree>
    <p:extLst>
      <p:ext uri="{BB962C8B-B14F-4D97-AF65-F5344CB8AC3E}">
        <p14:creationId xmlns:p14="http://schemas.microsoft.com/office/powerpoint/2010/main" val="199372262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39B116-B686-418B-A2F6-C5FB82AFF5BD}"/>
              </a:ext>
            </a:extLst>
          </p:cNvPr>
          <p:cNvPicPr>
            <a:picLocks noChangeAspect="1"/>
          </p:cNvPicPr>
          <p:nvPr/>
        </p:nvPicPr>
        <p:blipFill>
          <a:blip r:embed="rId2"/>
          <a:stretch>
            <a:fillRect/>
          </a:stretch>
        </p:blipFill>
        <p:spPr>
          <a:xfrm>
            <a:off x="297088" y="247513"/>
            <a:ext cx="7996512" cy="4219984"/>
          </a:xfrm>
          <a:prstGeom prst="rect">
            <a:avLst/>
          </a:prstGeom>
        </p:spPr>
      </p:pic>
    </p:spTree>
    <p:extLst>
      <p:ext uri="{BB962C8B-B14F-4D97-AF65-F5344CB8AC3E}">
        <p14:creationId xmlns:p14="http://schemas.microsoft.com/office/powerpoint/2010/main" val="90116157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48A3A-6DD1-4F3D-B918-50CA20486D45}"/>
              </a:ext>
            </a:extLst>
          </p:cNvPr>
          <p:cNvPicPr>
            <a:picLocks noChangeAspect="1"/>
          </p:cNvPicPr>
          <p:nvPr/>
        </p:nvPicPr>
        <p:blipFill>
          <a:blip r:embed="rId2"/>
          <a:stretch>
            <a:fillRect/>
          </a:stretch>
        </p:blipFill>
        <p:spPr>
          <a:xfrm>
            <a:off x="703533" y="326708"/>
            <a:ext cx="7588689" cy="5081315"/>
          </a:xfrm>
          <a:prstGeom prst="rect">
            <a:avLst/>
          </a:prstGeom>
        </p:spPr>
      </p:pic>
    </p:spTree>
    <p:extLst>
      <p:ext uri="{BB962C8B-B14F-4D97-AF65-F5344CB8AC3E}">
        <p14:creationId xmlns:p14="http://schemas.microsoft.com/office/powerpoint/2010/main" val="148174881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DE60C-25E3-4315-A7EB-0EE7F6D2C0D0}"/>
              </a:ext>
            </a:extLst>
          </p:cNvPr>
          <p:cNvPicPr>
            <a:picLocks noChangeAspect="1"/>
          </p:cNvPicPr>
          <p:nvPr/>
        </p:nvPicPr>
        <p:blipFill>
          <a:blip r:embed="rId2"/>
          <a:stretch>
            <a:fillRect/>
          </a:stretch>
        </p:blipFill>
        <p:spPr>
          <a:xfrm>
            <a:off x="354919" y="251323"/>
            <a:ext cx="7081060" cy="5339580"/>
          </a:xfrm>
          <a:prstGeom prst="rect">
            <a:avLst/>
          </a:prstGeom>
        </p:spPr>
      </p:pic>
    </p:spTree>
    <p:extLst>
      <p:ext uri="{BB962C8B-B14F-4D97-AF65-F5344CB8AC3E}">
        <p14:creationId xmlns:p14="http://schemas.microsoft.com/office/powerpoint/2010/main" val="137049963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387CC-2129-4AA8-815F-F8323487F799}"/>
              </a:ext>
            </a:extLst>
          </p:cNvPr>
          <p:cNvPicPr>
            <a:picLocks noChangeAspect="1"/>
          </p:cNvPicPr>
          <p:nvPr/>
        </p:nvPicPr>
        <p:blipFill>
          <a:blip r:embed="rId2"/>
          <a:stretch>
            <a:fillRect/>
          </a:stretch>
        </p:blipFill>
        <p:spPr>
          <a:xfrm>
            <a:off x="1069974" y="552450"/>
            <a:ext cx="10048875" cy="5753100"/>
          </a:xfrm>
          <a:prstGeom prst="rect">
            <a:avLst/>
          </a:prstGeom>
        </p:spPr>
      </p:pic>
    </p:spTree>
    <p:extLst>
      <p:ext uri="{BB962C8B-B14F-4D97-AF65-F5344CB8AC3E}">
        <p14:creationId xmlns:p14="http://schemas.microsoft.com/office/powerpoint/2010/main" val="82117568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C2FFA5-2DB8-4385-96CB-AA224A57CEB9}"/>
              </a:ext>
            </a:extLst>
          </p:cNvPr>
          <p:cNvPicPr>
            <a:picLocks noChangeAspect="1"/>
          </p:cNvPicPr>
          <p:nvPr/>
        </p:nvPicPr>
        <p:blipFill>
          <a:blip r:embed="rId2"/>
          <a:stretch>
            <a:fillRect/>
          </a:stretch>
        </p:blipFill>
        <p:spPr>
          <a:xfrm>
            <a:off x="342808" y="330654"/>
            <a:ext cx="7417273" cy="4267472"/>
          </a:xfrm>
          <a:prstGeom prst="rect">
            <a:avLst/>
          </a:prstGeom>
        </p:spPr>
      </p:pic>
    </p:spTree>
    <p:extLst>
      <p:ext uri="{BB962C8B-B14F-4D97-AF65-F5344CB8AC3E}">
        <p14:creationId xmlns:p14="http://schemas.microsoft.com/office/powerpoint/2010/main" val="119797467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3061B3-8D7F-4477-87D7-A575EED290A6}"/>
              </a:ext>
            </a:extLst>
          </p:cNvPr>
          <p:cNvPicPr>
            <a:picLocks noChangeAspect="1"/>
          </p:cNvPicPr>
          <p:nvPr/>
        </p:nvPicPr>
        <p:blipFill>
          <a:blip r:embed="rId2"/>
          <a:stretch>
            <a:fillRect/>
          </a:stretch>
        </p:blipFill>
        <p:spPr>
          <a:xfrm>
            <a:off x="477519" y="208053"/>
            <a:ext cx="9953625" cy="5762625"/>
          </a:xfrm>
          <a:prstGeom prst="rect">
            <a:avLst/>
          </a:prstGeom>
        </p:spPr>
      </p:pic>
    </p:spTree>
    <p:extLst>
      <p:ext uri="{BB962C8B-B14F-4D97-AF65-F5344CB8AC3E}">
        <p14:creationId xmlns:p14="http://schemas.microsoft.com/office/powerpoint/2010/main" val="23710286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0D9292-BFC6-43E9-AD9C-C40389FCB176}"/>
              </a:ext>
            </a:extLst>
          </p:cNvPr>
          <p:cNvPicPr>
            <a:picLocks noChangeAspect="1"/>
          </p:cNvPicPr>
          <p:nvPr/>
        </p:nvPicPr>
        <p:blipFill>
          <a:blip r:embed="rId2"/>
          <a:stretch>
            <a:fillRect/>
          </a:stretch>
        </p:blipFill>
        <p:spPr>
          <a:xfrm>
            <a:off x="322943" y="1351053"/>
            <a:ext cx="10898052" cy="2439021"/>
          </a:xfrm>
          <a:prstGeom prst="rect">
            <a:avLst/>
          </a:prstGeom>
        </p:spPr>
      </p:pic>
      <p:sp>
        <p:nvSpPr>
          <p:cNvPr id="3" name="TextBox 2">
            <a:extLst>
              <a:ext uri="{FF2B5EF4-FFF2-40B4-BE49-F238E27FC236}">
                <a16:creationId xmlns:a16="http://schemas.microsoft.com/office/drawing/2014/main" id="{CB28634F-DD52-4FC6-8921-2D9353C31BB8}"/>
              </a:ext>
            </a:extLst>
          </p:cNvPr>
          <p:cNvSpPr txBox="1"/>
          <p:nvPr/>
        </p:nvSpPr>
        <p:spPr>
          <a:xfrm>
            <a:off x="666206" y="4153989"/>
            <a:ext cx="8910773"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Whatever you add here will be referred in</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All the views</a:t>
            </a:r>
          </a:p>
        </p:txBody>
      </p:sp>
    </p:spTree>
    <p:extLst>
      <p:ext uri="{BB962C8B-B14F-4D97-AF65-F5344CB8AC3E}">
        <p14:creationId xmlns:p14="http://schemas.microsoft.com/office/powerpoint/2010/main" val="25734660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AE8FF-718D-4353-9107-90523DE317C7}"/>
              </a:ext>
            </a:extLst>
          </p:cNvPr>
          <p:cNvPicPr>
            <a:picLocks noChangeAspect="1"/>
          </p:cNvPicPr>
          <p:nvPr/>
        </p:nvPicPr>
        <p:blipFill>
          <a:blip r:embed="rId2"/>
          <a:stretch>
            <a:fillRect/>
          </a:stretch>
        </p:blipFill>
        <p:spPr>
          <a:xfrm>
            <a:off x="1121545" y="227239"/>
            <a:ext cx="6915150" cy="5619750"/>
          </a:xfrm>
          <a:prstGeom prst="rect">
            <a:avLst/>
          </a:prstGeom>
        </p:spPr>
      </p:pic>
    </p:spTree>
    <p:extLst>
      <p:ext uri="{BB962C8B-B14F-4D97-AF65-F5344CB8AC3E}">
        <p14:creationId xmlns:p14="http://schemas.microsoft.com/office/powerpoint/2010/main" val="43506575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D33BF-B0B7-4A54-B5FD-A502F669BBD9}"/>
              </a:ext>
            </a:extLst>
          </p:cNvPr>
          <p:cNvPicPr>
            <a:picLocks noChangeAspect="1"/>
          </p:cNvPicPr>
          <p:nvPr/>
        </p:nvPicPr>
        <p:blipFill>
          <a:blip r:embed="rId2"/>
          <a:stretch>
            <a:fillRect/>
          </a:stretch>
        </p:blipFill>
        <p:spPr>
          <a:xfrm>
            <a:off x="529498" y="283436"/>
            <a:ext cx="7100726" cy="5307467"/>
          </a:xfrm>
          <a:prstGeom prst="rect">
            <a:avLst/>
          </a:prstGeom>
        </p:spPr>
      </p:pic>
    </p:spTree>
    <p:extLst>
      <p:ext uri="{BB962C8B-B14F-4D97-AF65-F5344CB8AC3E}">
        <p14:creationId xmlns:p14="http://schemas.microsoft.com/office/powerpoint/2010/main" val="5963464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605FF-810C-4DD7-8E61-C93093469DAD}"/>
              </a:ext>
            </a:extLst>
          </p:cNvPr>
          <p:cNvPicPr>
            <a:picLocks noChangeAspect="1"/>
          </p:cNvPicPr>
          <p:nvPr/>
        </p:nvPicPr>
        <p:blipFill>
          <a:blip r:embed="rId2"/>
          <a:stretch>
            <a:fillRect/>
          </a:stretch>
        </p:blipFill>
        <p:spPr>
          <a:xfrm>
            <a:off x="742859" y="285069"/>
            <a:ext cx="6810375" cy="5895975"/>
          </a:xfrm>
          <a:prstGeom prst="rect">
            <a:avLst/>
          </a:prstGeom>
        </p:spPr>
      </p:pic>
    </p:spTree>
    <p:extLst>
      <p:ext uri="{BB962C8B-B14F-4D97-AF65-F5344CB8AC3E}">
        <p14:creationId xmlns:p14="http://schemas.microsoft.com/office/powerpoint/2010/main" val="32909636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3CBD9D-DCA3-43CF-82FD-F8209300D3B6}"/>
              </a:ext>
            </a:extLst>
          </p:cNvPr>
          <p:cNvPicPr>
            <a:picLocks noChangeAspect="1"/>
          </p:cNvPicPr>
          <p:nvPr/>
        </p:nvPicPr>
        <p:blipFill>
          <a:blip r:embed="rId2"/>
          <a:stretch>
            <a:fillRect/>
          </a:stretch>
        </p:blipFill>
        <p:spPr>
          <a:xfrm>
            <a:off x="621160" y="915896"/>
            <a:ext cx="10946504" cy="4583567"/>
          </a:xfrm>
          <a:prstGeom prst="rect">
            <a:avLst/>
          </a:prstGeom>
        </p:spPr>
      </p:pic>
    </p:spTree>
    <p:extLst>
      <p:ext uri="{BB962C8B-B14F-4D97-AF65-F5344CB8AC3E}">
        <p14:creationId xmlns:p14="http://schemas.microsoft.com/office/powerpoint/2010/main" val="26081421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A6270-2A8A-42FB-99C8-C1E975B33D06}"/>
              </a:ext>
            </a:extLst>
          </p:cNvPr>
          <p:cNvPicPr>
            <a:picLocks noChangeAspect="1"/>
          </p:cNvPicPr>
          <p:nvPr/>
        </p:nvPicPr>
        <p:blipFill>
          <a:blip r:embed="rId2"/>
          <a:stretch>
            <a:fillRect/>
          </a:stretch>
        </p:blipFill>
        <p:spPr>
          <a:xfrm>
            <a:off x="660127" y="335688"/>
            <a:ext cx="5003550" cy="3739924"/>
          </a:xfrm>
          <a:prstGeom prst="rect">
            <a:avLst/>
          </a:prstGeom>
        </p:spPr>
      </p:pic>
      <p:pic>
        <p:nvPicPr>
          <p:cNvPr id="3" name="Picture 2">
            <a:extLst>
              <a:ext uri="{FF2B5EF4-FFF2-40B4-BE49-F238E27FC236}">
                <a16:creationId xmlns:a16="http://schemas.microsoft.com/office/drawing/2014/main" id="{13FC6BAE-2A60-4756-A0E6-F8AEC3D70134}"/>
              </a:ext>
            </a:extLst>
          </p:cNvPr>
          <p:cNvPicPr>
            <a:picLocks noChangeAspect="1"/>
          </p:cNvPicPr>
          <p:nvPr/>
        </p:nvPicPr>
        <p:blipFill>
          <a:blip r:embed="rId3"/>
          <a:stretch>
            <a:fillRect/>
          </a:stretch>
        </p:blipFill>
        <p:spPr>
          <a:xfrm>
            <a:off x="6311990" y="335688"/>
            <a:ext cx="5573486" cy="4602072"/>
          </a:xfrm>
          <a:prstGeom prst="rect">
            <a:avLst/>
          </a:prstGeom>
        </p:spPr>
      </p:pic>
    </p:spTree>
    <p:extLst>
      <p:ext uri="{BB962C8B-B14F-4D97-AF65-F5344CB8AC3E}">
        <p14:creationId xmlns:p14="http://schemas.microsoft.com/office/powerpoint/2010/main" val="165228462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C7ED1-D32F-4B94-970E-76487A9BEE45}"/>
              </a:ext>
            </a:extLst>
          </p:cNvPr>
          <p:cNvPicPr>
            <a:picLocks noChangeAspect="1"/>
          </p:cNvPicPr>
          <p:nvPr/>
        </p:nvPicPr>
        <p:blipFill>
          <a:blip r:embed="rId2"/>
          <a:stretch>
            <a:fillRect/>
          </a:stretch>
        </p:blipFill>
        <p:spPr>
          <a:xfrm>
            <a:off x="222930" y="101645"/>
            <a:ext cx="10495900" cy="5554572"/>
          </a:xfrm>
          <a:prstGeom prst="rect">
            <a:avLst/>
          </a:prstGeom>
        </p:spPr>
      </p:pic>
    </p:spTree>
    <p:extLst>
      <p:ext uri="{BB962C8B-B14F-4D97-AF65-F5344CB8AC3E}">
        <p14:creationId xmlns:p14="http://schemas.microsoft.com/office/powerpoint/2010/main" val="40884940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34D76-16D9-4EE9-BB77-8999FAD7CD5C}"/>
              </a:ext>
            </a:extLst>
          </p:cNvPr>
          <p:cNvPicPr>
            <a:picLocks noChangeAspect="1"/>
          </p:cNvPicPr>
          <p:nvPr/>
        </p:nvPicPr>
        <p:blipFill rotWithShape="1">
          <a:blip r:embed="rId2"/>
          <a:srcRect r="1656"/>
          <a:stretch/>
        </p:blipFill>
        <p:spPr>
          <a:xfrm>
            <a:off x="203471" y="182336"/>
            <a:ext cx="10481947" cy="5448300"/>
          </a:xfrm>
          <a:prstGeom prst="rect">
            <a:avLst/>
          </a:prstGeom>
        </p:spPr>
      </p:pic>
    </p:spTree>
    <p:extLst>
      <p:ext uri="{BB962C8B-B14F-4D97-AF65-F5344CB8AC3E}">
        <p14:creationId xmlns:p14="http://schemas.microsoft.com/office/powerpoint/2010/main" val="164713176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E8F64-BBC3-4148-B166-2C878B0A5766}"/>
              </a:ext>
            </a:extLst>
          </p:cNvPr>
          <p:cNvPicPr>
            <a:picLocks noChangeAspect="1"/>
          </p:cNvPicPr>
          <p:nvPr/>
        </p:nvPicPr>
        <p:blipFill>
          <a:blip r:embed="rId2"/>
          <a:stretch>
            <a:fillRect/>
          </a:stretch>
        </p:blipFill>
        <p:spPr>
          <a:xfrm>
            <a:off x="389209" y="252276"/>
            <a:ext cx="7543800" cy="4629150"/>
          </a:xfrm>
          <a:prstGeom prst="rect">
            <a:avLst/>
          </a:prstGeom>
        </p:spPr>
      </p:pic>
      <p:sp>
        <p:nvSpPr>
          <p:cNvPr id="3" name="TextBox 2">
            <a:extLst>
              <a:ext uri="{FF2B5EF4-FFF2-40B4-BE49-F238E27FC236}">
                <a16:creationId xmlns:a16="http://schemas.microsoft.com/office/drawing/2014/main" id="{D030B2EE-8DBB-435A-8319-D797002B1FC8}"/>
              </a:ext>
            </a:extLst>
          </p:cNvPr>
          <p:cNvSpPr txBox="1"/>
          <p:nvPr/>
        </p:nvSpPr>
        <p:spPr>
          <a:xfrm>
            <a:off x="1410789" y="5251269"/>
            <a:ext cx="5133778"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Change it to production</a:t>
            </a:r>
          </a:p>
        </p:txBody>
      </p:sp>
    </p:spTree>
    <p:extLst>
      <p:ext uri="{BB962C8B-B14F-4D97-AF65-F5344CB8AC3E}">
        <p14:creationId xmlns:p14="http://schemas.microsoft.com/office/powerpoint/2010/main" val="141336236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AF0F7-1327-4817-807B-059D43C5EC2B}"/>
              </a:ext>
            </a:extLst>
          </p:cNvPr>
          <p:cNvSpPr txBox="1"/>
          <p:nvPr/>
        </p:nvSpPr>
        <p:spPr>
          <a:xfrm>
            <a:off x="653143" y="613954"/>
            <a:ext cx="8551315"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we are going to create Razor Page</a:t>
            </a:r>
          </a:p>
        </p:txBody>
      </p:sp>
    </p:spTree>
    <p:extLst>
      <p:ext uri="{BB962C8B-B14F-4D97-AF65-F5344CB8AC3E}">
        <p14:creationId xmlns:p14="http://schemas.microsoft.com/office/powerpoint/2010/main" val="124293997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6E5944-D9E8-49E0-BFE4-75644164B319}"/>
              </a:ext>
            </a:extLst>
          </p:cNvPr>
          <p:cNvPicPr>
            <a:picLocks noChangeAspect="1"/>
          </p:cNvPicPr>
          <p:nvPr/>
        </p:nvPicPr>
        <p:blipFill>
          <a:blip r:embed="rId2"/>
          <a:stretch>
            <a:fillRect/>
          </a:stretch>
        </p:blipFill>
        <p:spPr>
          <a:xfrm>
            <a:off x="318724" y="794657"/>
            <a:ext cx="9696450" cy="5791200"/>
          </a:xfrm>
          <a:prstGeom prst="rect">
            <a:avLst/>
          </a:prstGeom>
        </p:spPr>
      </p:pic>
      <p:sp>
        <p:nvSpPr>
          <p:cNvPr id="3" name="TextBox 2">
            <a:extLst>
              <a:ext uri="{FF2B5EF4-FFF2-40B4-BE49-F238E27FC236}">
                <a16:creationId xmlns:a16="http://schemas.microsoft.com/office/drawing/2014/main" id="{6F4294B2-49F1-44D7-9A30-837E1B3FFA8D}"/>
              </a:ext>
            </a:extLst>
          </p:cNvPr>
          <p:cNvSpPr txBox="1"/>
          <p:nvPr/>
        </p:nvSpPr>
        <p:spPr>
          <a:xfrm>
            <a:off x="640080" y="179104"/>
            <a:ext cx="6517810"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Add new folder and new page</a:t>
            </a:r>
          </a:p>
        </p:txBody>
      </p:sp>
    </p:spTree>
    <p:extLst>
      <p:ext uri="{BB962C8B-B14F-4D97-AF65-F5344CB8AC3E}">
        <p14:creationId xmlns:p14="http://schemas.microsoft.com/office/powerpoint/2010/main" val="141087520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31906-E0AA-433F-B1AA-4E76BD46BC86}"/>
              </a:ext>
            </a:extLst>
          </p:cNvPr>
          <p:cNvPicPr>
            <a:picLocks noChangeAspect="1"/>
          </p:cNvPicPr>
          <p:nvPr/>
        </p:nvPicPr>
        <p:blipFill>
          <a:blip r:embed="rId2"/>
          <a:stretch>
            <a:fillRect/>
          </a:stretch>
        </p:blipFill>
        <p:spPr>
          <a:xfrm>
            <a:off x="324303" y="139201"/>
            <a:ext cx="9312201" cy="3596776"/>
          </a:xfrm>
          <a:prstGeom prst="rect">
            <a:avLst/>
          </a:prstGeom>
        </p:spPr>
      </p:pic>
      <p:sp>
        <p:nvSpPr>
          <p:cNvPr id="3" name="TextBox 2">
            <a:extLst>
              <a:ext uri="{FF2B5EF4-FFF2-40B4-BE49-F238E27FC236}">
                <a16:creationId xmlns:a16="http://schemas.microsoft.com/office/drawing/2014/main" id="{51D8F825-6A5D-46D2-B155-8696AE7CC1C6}"/>
              </a:ext>
            </a:extLst>
          </p:cNvPr>
          <p:cNvSpPr txBox="1"/>
          <p:nvPr/>
        </p:nvSpPr>
        <p:spPr>
          <a:xfrm>
            <a:off x="1136469" y="4114800"/>
            <a:ext cx="698954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Pages do not require controllers </a:t>
            </a:r>
          </a:p>
        </p:txBody>
      </p:sp>
    </p:spTree>
    <p:extLst>
      <p:ext uri="{BB962C8B-B14F-4D97-AF65-F5344CB8AC3E}">
        <p14:creationId xmlns:p14="http://schemas.microsoft.com/office/powerpoint/2010/main" val="1481169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645B2-3F50-4B32-96AB-5D08B6A1ACFE}"/>
              </a:ext>
            </a:extLst>
          </p:cNvPr>
          <p:cNvPicPr>
            <a:picLocks noChangeAspect="1"/>
          </p:cNvPicPr>
          <p:nvPr/>
        </p:nvPicPr>
        <p:blipFill>
          <a:blip r:embed="rId2"/>
          <a:stretch>
            <a:fillRect/>
          </a:stretch>
        </p:blipFill>
        <p:spPr>
          <a:xfrm>
            <a:off x="157072" y="212680"/>
            <a:ext cx="7981950" cy="4943475"/>
          </a:xfrm>
          <a:prstGeom prst="rect">
            <a:avLst/>
          </a:prstGeom>
        </p:spPr>
      </p:pic>
      <p:pic>
        <p:nvPicPr>
          <p:cNvPr id="3" name="Picture 2">
            <a:extLst>
              <a:ext uri="{FF2B5EF4-FFF2-40B4-BE49-F238E27FC236}">
                <a16:creationId xmlns:a16="http://schemas.microsoft.com/office/drawing/2014/main" id="{6F6B68D9-08C7-4DF4-82EC-926EDF126F51}"/>
              </a:ext>
            </a:extLst>
          </p:cNvPr>
          <p:cNvPicPr>
            <a:picLocks noChangeAspect="1"/>
          </p:cNvPicPr>
          <p:nvPr/>
        </p:nvPicPr>
        <p:blipFill>
          <a:blip r:embed="rId3"/>
          <a:stretch>
            <a:fillRect/>
          </a:stretch>
        </p:blipFill>
        <p:spPr>
          <a:xfrm>
            <a:off x="7468869" y="281157"/>
            <a:ext cx="4209325" cy="3147843"/>
          </a:xfrm>
          <a:prstGeom prst="rect">
            <a:avLst/>
          </a:prstGeom>
        </p:spPr>
      </p:pic>
    </p:spTree>
    <p:extLst>
      <p:ext uri="{BB962C8B-B14F-4D97-AF65-F5344CB8AC3E}">
        <p14:creationId xmlns:p14="http://schemas.microsoft.com/office/powerpoint/2010/main" val="303081052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8605F-C94B-427E-86B5-4571F4C558E9}"/>
              </a:ext>
            </a:extLst>
          </p:cNvPr>
          <p:cNvPicPr>
            <a:picLocks noChangeAspect="1"/>
          </p:cNvPicPr>
          <p:nvPr/>
        </p:nvPicPr>
        <p:blipFill>
          <a:blip r:embed="rId2"/>
          <a:stretch>
            <a:fillRect/>
          </a:stretch>
        </p:blipFill>
        <p:spPr>
          <a:xfrm>
            <a:off x="306613" y="266931"/>
            <a:ext cx="7322096" cy="6324138"/>
          </a:xfrm>
          <a:prstGeom prst="rect">
            <a:avLst/>
          </a:prstGeom>
        </p:spPr>
      </p:pic>
      <p:sp>
        <p:nvSpPr>
          <p:cNvPr id="3" name="TextBox 2">
            <a:extLst>
              <a:ext uri="{FF2B5EF4-FFF2-40B4-BE49-F238E27FC236}">
                <a16:creationId xmlns:a16="http://schemas.microsoft.com/office/drawing/2014/main" id="{E260B5E5-5C55-4992-975C-16B781365B71}"/>
              </a:ext>
            </a:extLst>
          </p:cNvPr>
          <p:cNvSpPr txBox="1"/>
          <p:nvPr/>
        </p:nvSpPr>
        <p:spPr>
          <a:xfrm>
            <a:off x="7680960" y="1672046"/>
            <a:ext cx="3622787" cy="1231106"/>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We added </a:t>
            </a:r>
          </a:p>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2 contact actions</a:t>
            </a:r>
          </a:p>
        </p:txBody>
      </p:sp>
    </p:spTree>
    <p:extLst>
      <p:ext uri="{BB962C8B-B14F-4D97-AF65-F5344CB8AC3E}">
        <p14:creationId xmlns:p14="http://schemas.microsoft.com/office/powerpoint/2010/main" val="125560279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1B08C5-8A03-4F31-972A-2C42116723E7}"/>
              </a:ext>
            </a:extLst>
          </p:cNvPr>
          <p:cNvPicPr>
            <a:picLocks noChangeAspect="1"/>
          </p:cNvPicPr>
          <p:nvPr/>
        </p:nvPicPr>
        <p:blipFill>
          <a:blip r:embed="rId2"/>
          <a:stretch>
            <a:fillRect/>
          </a:stretch>
        </p:blipFill>
        <p:spPr>
          <a:xfrm>
            <a:off x="142647" y="0"/>
            <a:ext cx="9449249" cy="6244046"/>
          </a:xfrm>
          <a:prstGeom prst="rect">
            <a:avLst/>
          </a:prstGeom>
        </p:spPr>
      </p:pic>
    </p:spTree>
    <p:extLst>
      <p:ext uri="{BB962C8B-B14F-4D97-AF65-F5344CB8AC3E}">
        <p14:creationId xmlns:p14="http://schemas.microsoft.com/office/powerpoint/2010/main" val="39127069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787"/>
            <a:ext cx="12188825" cy="6856213"/>
          </a:xfrm>
          <a:prstGeom prst="rect">
            <a:avLst/>
          </a:prstGeom>
          <a:solidFill>
            <a:srgbClr val="18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4" name="Title 1"/>
          <p:cNvSpPr txBox="1">
            <a:spLocks/>
          </p:cNvSpPr>
          <p:nvPr/>
        </p:nvSpPr>
        <p:spPr>
          <a:xfrm>
            <a:off x="633181" y="895"/>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r>
              <a:rPr lang="en-US" sz="4799" b="1" dirty="0">
                <a:solidFill>
                  <a:schemeClr val="bg1"/>
                </a:solidFill>
              </a:rPr>
              <a:t>What is MVC?</a:t>
            </a:r>
          </a:p>
          <a:p>
            <a:pPr algn="ctr"/>
            <a:endParaRPr lang="en-US" sz="4799" b="1" dirty="0">
              <a:solidFill>
                <a:schemeClr val="bg1"/>
              </a:solidFill>
            </a:endParaRPr>
          </a:p>
        </p:txBody>
      </p:sp>
      <p:sp>
        <p:nvSpPr>
          <p:cNvPr id="5" name="Title 1">
            <a:extLst>
              <a:ext uri="{FF2B5EF4-FFF2-40B4-BE49-F238E27FC236}">
                <a16:creationId xmlns:a16="http://schemas.microsoft.com/office/drawing/2014/main" id="{6C533655-BE88-4C50-9805-4F8EEA1A8BD5}"/>
              </a:ext>
            </a:extLst>
          </p:cNvPr>
          <p:cNvSpPr txBox="1">
            <a:spLocks/>
          </p:cNvSpPr>
          <p:nvPr/>
        </p:nvSpPr>
        <p:spPr>
          <a:xfrm>
            <a:off x="633181" y="1236087"/>
            <a:ext cx="10922460" cy="10963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4799" dirty="0"/>
            </a:br>
            <a:endParaRPr lang="en-US" sz="4799" b="1" dirty="0">
              <a:solidFill>
                <a:schemeClr val="bg1"/>
              </a:solidFill>
            </a:endParaRPr>
          </a:p>
        </p:txBody>
      </p:sp>
      <p:sp>
        <p:nvSpPr>
          <p:cNvPr id="2" name="Oval 1">
            <a:extLst>
              <a:ext uri="{FF2B5EF4-FFF2-40B4-BE49-F238E27FC236}">
                <a16:creationId xmlns:a16="http://schemas.microsoft.com/office/drawing/2014/main" id="{18406998-FF1B-4AD2-B312-D683C1774699}"/>
              </a:ext>
            </a:extLst>
          </p:cNvPr>
          <p:cNvSpPr/>
          <p:nvPr/>
        </p:nvSpPr>
        <p:spPr bwMode="auto">
          <a:xfrm>
            <a:off x="1867989" y="1867990"/>
            <a:ext cx="2952205" cy="188105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3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MODEL</a:t>
            </a:r>
          </a:p>
        </p:txBody>
      </p:sp>
      <p:sp>
        <p:nvSpPr>
          <p:cNvPr id="8" name="Oval 7">
            <a:extLst>
              <a:ext uri="{FF2B5EF4-FFF2-40B4-BE49-F238E27FC236}">
                <a16:creationId xmlns:a16="http://schemas.microsoft.com/office/drawing/2014/main" id="{847261DE-45B7-4965-931A-461883290BF9}"/>
              </a:ext>
            </a:extLst>
          </p:cNvPr>
          <p:cNvSpPr/>
          <p:nvPr/>
        </p:nvSpPr>
        <p:spPr bwMode="auto">
          <a:xfrm>
            <a:off x="6688183" y="1867990"/>
            <a:ext cx="2952205" cy="188105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3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VIEW</a:t>
            </a:r>
          </a:p>
        </p:txBody>
      </p:sp>
      <p:sp>
        <p:nvSpPr>
          <p:cNvPr id="9" name="Oval 8">
            <a:extLst>
              <a:ext uri="{FF2B5EF4-FFF2-40B4-BE49-F238E27FC236}">
                <a16:creationId xmlns:a16="http://schemas.microsoft.com/office/drawing/2014/main" id="{7DDFE5DA-3FCC-44AA-85C3-CB366D34F46C}"/>
              </a:ext>
            </a:extLst>
          </p:cNvPr>
          <p:cNvSpPr/>
          <p:nvPr/>
        </p:nvSpPr>
        <p:spPr bwMode="auto">
          <a:xfrm>
            <a:off x="4175760" y="4362995"/>
            <a:ext cx="2952205" cy="188105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IN" sz="2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CONTROLLER</a:t>
            </a:r>
          </a:p>
        </p:txBody>
      </p:sp>
    </p:spTree>
    <p:extLst>
      <p:ext uri="{BB962C8B-B14F-4D97-AF65-F5344CB8AC3E}">
        <p14:creationId xmlns:p14="http://schemas.microsoft.com/office/powerpoint/2010/main" val="416791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F8AFCA-B35F-44B5-97B1-1269F2A09D0D}"/>
              </a:ext>
            </a:extLst>
          </p:cNvPr>
          <p:cNvPicPr>
            <a:picLocks noChangeAspect="1"/>
          </p:cNvPicPr>
          <p:nvPr/>
        </p:nvPicPr>
        <p:blipFill>
          <a:blip r:embed="rId2"/>
          <a:stretch>
            <a:fillRect/>
          </a:stretch>
        </p:blipFill>
        <p:spPr>
          <a:xfrm>
            <a:off x="579844" y="144236"/>
            <a:ext cx="7972425" cy="5524500"/>
          </a:xfrm>
          <a:prstGeom prst="rect">
            <a:avLst/>
          </a:prstGeom>
        </p:spPr>
      </p:pic>
    </p:spTree>
    <p:extLst>
      <p:ext uri="{BB962C8B-B14F-4D97-AF65-F5344CB8AC3E}">
        <p14:creationId xmlns:p14="http://schemas.microsoft.com/office/powerpoint/2010/main" val="172482797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498D1-31A3-42AF-88FD-E999988D683B}"/>
              </a:ext>
            </a:extLst>
          </p:cNvPr>
          <p:cNvPicPr>
            <a:picLocks noChangeAspect="1"/>
          </p:cNvPicPr>
          <p:nvPr/>
        </p:nvPicPr>
        <p:blipFill>
          <a:blip r:embed="rId2"/>
          <a:stretch>
            <a:fillRect/>
          </a:stretch>
        </p:blipFill>
        <p:spPr>
          <a:xfrm>
            <a:off x="223474" y="150630"/>
            <a:ext cx="7300731" cy="6061616"/>
          </a:xfrm>
          <a:prstGeom prst="rect">
            <a:avLst/>
          </a:prstGeom>
        </p:spPr>
      </p:pic>
    </p:spTree>
    <p:extLst>
      <p:ext uri="{BB962C8B-B14F-4D97-AF65-F5344CB8AC3E}">
        <p14:creationId xmlns:p14="http://schemas.microsoft.com/office/powerpoint/2010/main" val="161499979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4CBDA-9420-4765-939C-EF048F839BB8}"/>
              </a:ext>
            </a:extLst>
          </p:cNvPr>
          <p:cNvPicPr>
            <a:picLocks noChangeAspect="1"/>
          </p:cNvPicPr>
          <p:nvPr/>
        </p:nvPicPr>
        <p:blipFill>
          <a:blip r:embed="rId2"/>
          <a:stretch>
            <a:fillRect/>
          </a:stretch>
        </p:blipFill>
        <p:spPr>
          <a:xfrm>
            <a:off x="398870" y="257991"/>
            <a:ext cx="4676775" cy="2971800"/>
          </a:xfrm>
          <a:prstGeom prst="rect">
            <a:avLst/>
          </a:prstGeom>
        </p:spPr>
      </p:pic>
      <p:pic>
        <p:nvPicPr>
          <p:cNvPr id="3" name="Picture 2">
            <a:extLst>
              <a:ext uri="{FF2B5EF4-FFF2-40B4-BE49-F238E27FC236}">
                <a16:creationId xmlns:a16="http://schemas.microsoft.com/office/drawing/2014/main" id="{1F5860A9-9E91-4DDE-9A20-1101C73BD158}"/>
              </a:ext>
            </a:extLst>
          </p:cNvPr>
          <p:cNvPicPr>
            <a:picLocks noChangeAspect="1"/>
          </p:cNvPicPr>
          <p:nvPr/>
        </p:nvPicPr>
        <p:blipFill>
          <a:blip r:embed="rId3"/>
          <a:stretch>
            <a:fillRect/>
          </a:stretch>
        </p:blipFill>
        <p:spPr>
          <a:xfrm>
            <a:off x="248194" y="2674621"/>
            <a:ext cx="5073495" cy="3609429"/>
          </a:xfrm>
          <a:prstGeom prst="rect">
            <a:avLst/>
          </a:prstGeom>
        </p:spPr>
      </p:pic>
      <p:pic>
        <p:nvPicPr>
          <p:cNvPr id="5" name="Picture 4">
            <a:extLst>
              <a:ext uri="{FF2B5EF4-FFF2-40B4-BE49-F238E27FC236}">
                <a16:creationId xmlns:a16="http://schemas.microsoft.com/office/drawing/2014/main" id="{4560FA70-0C46-4DF8-B519-D04DF8C0C122}"/>
              </a:ext>
            </a:extLst>
          </p:cNvPr>
          <p:cNvPicPr>
            <a:picLocks noChangeAspect="1"/>
          </p:cNvPicPr>
          <p:nvPr/>
        </p:nvPicPr>
        <p:blipFill>
          <a:blip r:embed="rId4"/>
          <a:stretch>
            <a:fillRect/>
          </a:stretch>
        </p:blipFill>
        <p:spPr>
          <a:xfrm>
            <a:off x="6419623" y="145936"/>
            <a:ext cx="3434585" cy="3195910"/>
          </a:xfrm>
          <a:prstGeom prst="rect">
            <a:avLst/>
          </a:prstGeom>
        </p:spPr>
      </p:pic>
      <p:pic>
        <p:nvPicPr>
          <p:cNvPr id="6" name="Picture 5">
            <a:extLst>
              <a:ext uri="{FF2B5EF4-FFF2-40B4-BE49-F238E27FC236}">
                <a16:creationId xmlns:a16="http://schemas.microsoft.com/office/drawing/2014/main" id="{33136FE3-60FF-4CFE-B56D-F51EF8BBA6D0}"/>
              </a:ext>
            </a:extLst>
          </p:cNvPr>
          <p:cNvPicPr>
            <a:picLocks noChangeAspect="1"/>
          </p:cNvPicPr>
          <p:nvPr/>
        </p:nvPicPr>
        <p:blipFill>
          <a:blip r:embed="rId5"/>
          <a:stretch>
            <a:fillRect/>
          </a:stretch>
        </p:blipFill>
        <p:spPr>
          <a:xfrm>
            <a:off x="6419623" y="3264890"/>
            <a:ext cx="4426448" cy="3019160"/>
          </a:xfrm>
          <a:prstGeom prst="rect">
            <a:avLst/>
          </a:prstGeom>
        </p:spPr>
      </p:pic>
    </p:spTree>
    <p:extLst>
      <p:ext uri="{BB962C8B-B14F-4D97-AF65-F5344CB8AC3E}">
        <p14:creationId xmlns:p14="http://schemas.microsoft.com/office/powerpoint/2010/main" val="115913480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3B187-CC3D-47AA-A4C7-8F5CC9963143}"/>
              </a:ext>
            </a:extLst>
          </p:cNvPr>
          <p:cNvPicPr>
            <a:picLocks noChangeAspect="1"/>
          </p:cNvPicPr>
          <p:nvPr/>
        </p:nvPicPr>
        <p:blipFill>
          <a:blip r:embed="rId2"/>
          <a:stretch>
            <a:fillRect/>
          </a:stretch>
        </p:blipFill>
        <p:spPr>
          <a:xfrm>
            <a:off x="488541" y="298268"/>
            <a:ext cx="10912837" cy="5488578"/>
          </a:xfrm>
          <a:prstGeom prst="rect">
            <a:avLst/>
          </a:prstGeom>
        </p:spPr>
      </p:pic>
    </p:spTree>
    <p:extLst>
      <p:ext uri="{BB962C8B-B14F-4D97-AF65-F5344CB8AC3E}">
        <p14:creationId xmlns:p14="http://schemas.microsoft.com/office/powerpoint/2010/main" val="22871677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05A5F-CD63-4A50-A4B3-5E3A0F80FF21}"/>
              </a:ext>
            </a:extLst>
          </p:cNvPr>
          <p:cNvPicPr>
            <a:picLocks noChangeAspect="1"/>
          </p:cNvPicPr>
          <p:nvPr/>
        </p:nvPicPr>
        <p:blipFill>
          <a:blip r:embed="rId2"/>
          <a:stretch>
            <a:fillRect/>
          </a:stretch>
        </p:blipFill>
        <p:spPr>
          <a:xfrm>
            <a:off x="132986" y="107087"/>
            <a:ext cx="8116938" cy="6163084"/>
          </a:xfrm>
          <a:prstGeom prst="rect">
            <a:avLst/>
          </a:prstGeom>
        </p:spPr>
      </p:pic>
    </p:spTree>
    <p:extLst>
      <p:ext uri="{BB962C8B-B14F-4D97-AF65-F5344CB8AC3E}">
        <p14:creationId xmlns:p14="http://schemas.microsoft.com/office/powerpoint/2010/main" val="377460843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C7A61-0D72-4E51-87FD-AACFE872D812}"/>
              </a:ext>
            </a:extLst>
          </p:cNvPr>
          <p:cNvPicPr>
            <a:picLocks noChangeAspect="1"/>
          </p:cNvPicPr>
          <p:nvPr/>
        </p:nvPicPr>
        <p:blipFill>
          <a:blip r:embed="rId2"/>
          <a:stretch>
            <a:fillRect/>
          </a:stretch>
        </p:blipFill>
        <p:spPr>
          <a:xfrm>
            <a:off x="482418" y="0"/>
            <a:ext cx="7096125" cy="2800350"/>
          </a:xfrm>
          <a:prstGeom prst="rect">
            <a:avLst/>
          </a:prstGeom>
        </p:spPr>
      </p:pic>
      <p:pic>
        <p:nvPicPr>
          <p:cNvPr id="3" name="Picture 2">
            <a:extLst>
              <a:ext uri="{FF2B5EF4-FFF2-40B4-BE49-F238E27FC236}">
                <a16:creationId xmlns:a16="http://schemas.microsoft.com/office/drawing/2014/main" id="{14275987-2333-400B-AC7A-AE526D307AD0}"/>
              </a:ext>
            </a:extLst>
          </p:cNvPr>
          <p:cNvPicPr>
            <a:picLocks noChangeAspect="1"/>
          </p:cNvPicPr>
          <p:nvPr/>
        </p:nvPicPr>
        <p:blipFill>
          <a:blip r:embed="rId3"/>
          <a:stretch>
            <a:fillRect/>
          </a:stretch>
        </p:blipFill>
        <p:spPr>
          <a:xfrm>
            <a:off x="754652" y="3109010"/>
            <a:ext cx="6991713" cy="3474669"/>
          </a:xfrm>
          <a:prstGeom prst="rect">
            <a:avLst/>
          </a:prstGeom>
        </p:spPr>
      </p:pic>
    </p:spTree>
    <p:extLst>
      <p:ext uri="{BB962C8B-B14F-4D97-AF65-F5344CB8AC3E}">
        <p14:creationId xmlns:p14="http://schemas.microsoft.com/office/powerpoint/2010/main" val="204781580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9B3BEC-C75B-43C9-859A-C7EE4F668B89}"/>
              </a:ext>
            </a:extLst>
          </p:cNvPr>
          <p:cNvPicPr>
            <a:picLocks noChangeAspect="1"/>
          </p:cNvPicPr>
          <p:nvPr/>
        </p:nvPicPr>
        <p:blipFill rotWithShape="1">
          <a:blip r:embed="rId2"/>
          <a:srcRect l="5787" t="14259" r="26803" b="24743"/>
          <a:stretch/>
        </p:blipFill>
        <p:spPr>
          <a:xfrm>
            <a:off x="156755" y="143691"/>
            <a:ext cx="10065256" cy="5120640"/>
          </a:xfrm>
          <a:prstGeom prst="rect">
            <a:avLst/>
          </a:prstGeom>
        </p:spPr>
      </p:pic>
    </p:spTree>
    <p:extLst>
      <p:ext uri="{BB962C8B-B14F-4D97-AF65-F5344CB8AC3E}">
        <p14:creationId xmlns:p14="http://schemas.microsoft.com/office/powerpoint/2010/main" val="45824497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670280-9426-471C-A6A6-35739B54D455}"/>
              </a:ext>
            </a:extLst>
          </p:cNvPr>
          <p:cNvSpPr txBox="1"/>
          <p:nvPr/>
        </p:nvSpPr>
        <p:spPr>
          <a:xfrm>
            <a:off x="1018903" y="613954"/>
            <a:ext cx="728103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use tag helpers for same</a:t>
            </a:r>
          </a:p>
        </p:txBody>
      </p:sp>
    </p:spTree>
    <p:extLst>
      <p:ext uri="{BB962C8B-B14F-4D97-AF65-F5344CB8AC3E}">
        <p14:creationId xmlns:p14="http://schemas.microsoft.com/office/powerpoint/2010/main" val="16823171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5F024-D02A-4EDB-B4DA-C388F7CF76AF}"/>
              </a:ext>
            </a:extLst>
          </p:cNvPr>
          <p:cNvPicPr>
            <a:picLocks noChangeAspect="1"/>
          </p:cNvPicPr>
          <p:nvPr/>
        </p:nvPicPr>
        <p:blipFill>
          <a:blip r:embed="rId2"/>
          <a:stretch>
            <a:fillRect/>
          </a:stretch>
        </p:blipFill>
        <p:spPr>
          <a:xfrm>
            <a:off x="367573" y="462778"/>
            <a:ext cx="11330546" cy="2411051"/>
          </a:xfrm>
          <a:prstGeom prst="rect">
            <a:avLst/>
          </a:prstGeom>
        </p:spPr>
      </p:pic>
    </p:spTree>
    <p:extLst>
      <p:ext uri="{BB962C8B-B14F-4D97-AF65-F5344CB8AC3E}">
        <p14:creationId xmlns:p14="http://schemas.microsoft.com/office/powerpoint/2010/main" val="36515620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00FE2A-784D-43B7-9DDF-E574BAA88F21}"/>
              </a:ext>
            </a:extLst>
          </p:cNvPr>
          <p:cNvPicPr>
            <a:picLocks noChangeAspect="1"/>
          </p:cNvPicPr>
          <p:nvPr/>
        </p:nvPicPr>
        <p:blipFill>
          <a:blip r:embed="rId2"/>
          <a:stretch>
            <a:fillRect/>
          </a:stretch>
        </p:blipFill>
        <p:spPr>
          <a:xfrm>
            <a:off x="469626" y="153216"/>
            <a:ext cx="8501523" cy="6456590"/>
          </a:xfrm>
          <a:prstGeom prst="rect">
            <a:avLst/>
          </a:prstGeom>
        </p:spPr>
      </p:pic>
    </p:spTree>
    <p:extLst>
      <p:ext uri="{BB962C8B-B14F-4D97-AF65-F5344CB8AC3E}">
        <p14:creationId xmlns:p14="http://schemas.microsoft.com/office/powerpoint/2010/main" val="876432852"/>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purl.org/dc/elements/1.1/"/>
    <ds:schemaRef ds:uri="http://schemas.microsoft.com/office/infopath/2007/PartnerControls"/>
    <ds:schemaRef ds:uri="2295e2e7-0eeb-498e-8716-217bb2ee6ee3"/>
    <ds:schemaRef ds:uri="http://schemas.openxmlformats.org/package/2006/metadata/core-properties"/>
    <ds:schemaRef ds:uri="http://schemas.microsoft.com/office/2006/metadata/properties"/>
    <ds:schemaRef ds:uri="http://purl.org/dc/terms/"/>
    <ds:schemaRef ds:uri="c6bb9d19-7926-47a4-9d93-93d54014735c"/>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5435</TotalTime>
  <Words>1040</Words>
  <Application>Microsoft Office PowerPoint</Application>
  <PresentationFormat>Custom</PresentationFormat>
  <Paragraphs>146</Paragraphs>
  <Slides>112</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112</vt:i4>
      </vt:variant>
    </vt:vector>
  </HeadingPairs>
  <TitlesOfParts>
    <vt:vector size="122" baseType="lpstr">
      <vt:lpstr>Arial</vt:lpstr>
      <vt:lpstr>Arial</vt:lpstr>
      <vt:lpstr>Calibri</vt:lpstr>
      <vt:lpstr>Segoe</vt:lpstr>
      <vt:lpstr>Segoe UI</vt:lpstr>
      <vt:lpstr>Segoe UI Light</vt:lpstr>
      <vt:lpstr>Segoe UI Semilight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463</cp:revision>
  <dcterms:created xsi:type="dcterms:W3CDTF">2012-02-07T06:07:07Z</dcterms:created>
  <dcterms:modified xsi:type="dcterms:W3CDTF">2021-02-15T11:45:39Z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